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Archivo Black" charset="1" panose="020B0A03020202020B04"/>
      <p:regular r:id="rId42"/>
    </p:embeddedFont>
    <p:embeddedFont>
      <p:font typeface="Inria Serif Bold" charset="1" panose="00000000000000000000"/>
      <p:regular r:id="rId43"/>
    </p:embeddedFont>
    <p:embeddedFont>
      <p:font typeface="Inria Serif Bold Italics" charset="1" panose="00000000000000000000"/>
      <p:regular r:id="rId44"/>
    </p:embeddedFont>
    <p:embeddedFont>
      <p:font typeface="Fira Code Bold" charset="1" panose="020B0809050000020004"/>
      <p:regular r:id="rId46"/>
    </p:embeddedFont>
    <p:embeddedFont>
      <p:font typeface="Inria Serif" charset="1" panose="00000000000000000000"/>
      <p:regular r:id="rId48"/>
    </p:embeddedFont>
    <p:embeddedFont>
      <p:font typeface="Inria Serif Italics" charset="1" panose="00000000000000000000"/>
      <p:regular r:id="rId49"/>
    </p:embeddedFont>
    <p:embeddedFont>
      <p:font typeface="Fira Code" charset="1" panose="020B0809050000020004"/>
      <p:regular r:id="rId50"/>
    </p:embeddedFont>
    <p:embeddedFont>
      <p:font typeface="Arimo Bold" charset="1" panose="020B0704020202020204"/>
      <p:regular r:id="rId65"/>
    </p:embeddedFont>
    <p:embeddedFont>
      <p:font typeface="Arimo" charset="1" panose="020B0604020202020204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notesMasters/notesMaster1.xml" Type="http://schemas.openxmlformats.org/officeDocument/2006/relationships/notesMaster"/><Relationship Id="rId4" Target="theme/theme1.xml" Type="http://schemas.openxmlformats.org/officeDocument/2006/relationships/theme"/><Relationship Id="rId40" Target="theme/theme2.xml" Type="http://schemas.openxmlformats.org/officeDocument/2006/relationships/theme"/><Relationship Id="rId41" Target="notesSlides/notesSlide1.xml" Type="http://schemas.openxmlformats.org/officeDocument/2006/relationships/notes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notesSlides/notesSlide2.xml" Type="http://schemas.openxmlformats.org/officeDocument/2006/relationships/notesSlide"/><Relationship Id="rId46" Target="fonts/font46.fntdata" Type="http://schemas.openxmlformats.org/officeDocument/2006/relationships/font"/><Relationship Id="rId47" Target="notesSlides/notesSlide3.xml" Type="http://schemas.openxmlformats.org/officeDocument/2006/relationships/notes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4.xml" Type="http://schemas.openxmlformats.org/officeDocument/2006/relationships/notesSlide"/><Relationship Id="rId52" Target="notesSlides/notesSlide5.xml" Type="http://schemas.openxmlformats.org/officeDocument/2006/relationships/notesSlide"/><Relationship Id="rId53" Target="notesSlides/notesSlide6.xml" Type="http://schemas.openxmlformats.org/officeDocument/2006/relationships/notesSlide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notesSlides/notesSlide14.xml" Type="http://schemas.openxmlformats.org/officeDocument/2006/relationships/notesSlide"/><Relationship Id="rId62" Target="notesSlides/notesSlide15.xml" Type="http://schemas.openxmlformats.org/officeDocument/2006/relationships/notesSlide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notesSlides/notesSlide18.xml" Type="http://schemas.openxmlformats.org/officeDocument/2006/relationships/notesSlide"/><Relationship Id="rId68" Target="notesSlides/notesSlide19.xml" Type="http://schemas.openxmlformats.org/officeDocument/2006/relationships/notesSlide"/><Relationship Id="rId69" Target="notesSlides/notesSlide20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1.xml" Type="http://schemas.openxmlformats.org/officeDocument/2006/relationships/notesSlide"/><Relationship Id="rId71" Target="notesSlides/notesSlide22.xml" Type="http://schemas.openxmlformats.org/officeDocument/2006/relationships/notesSlide"/><Relationship Id="rId72" Target="notesSlides/notesSlide23.xml" Type="http://schemas.openxmlformats.org/officeDocument/2006/relationships/notesSlide"/><Relationship Id="rId73" Target="notesSlides/notesSlide24.xml" Type="http://schemas.openxmlformats.org/officeDocument/2006/relationships/notesSlide"/><Relationship Id="rId74" Target="notesSlides/notesSlide25.xml" Type="http://schemas.openxmlformats.org/officeDocument/2006/relationships/notesSlide"/><Relationship Id="rId75" Target="notesSlides/notesSlide26.xml" Type="http://schemas.openxmlformats.org/officeDocument/2006/relationships/notesSlide"/><Relationship Id="rId76" Target="notesSlides/notesSlide27.xml" Type="http://schemas.openxmlformats.org/officeDocument/2006/relationships/notesSlide"/><Relationship Id="rId77" Target="notesSlides/notesSlide28.xml" Type="http://schemas.openxmlformats.org/officeDocument/2006/relationships/notesSlide"/><Relationship Id="rId78" Target="notesSlides/notesSlide29.xml" Type="http://schemas.openxmlformats.org/officeDocument/2006/relationships/notesSlide"/><Relationship Id="rId79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31.xml" Type="http://schemas.openxmlformats.org/officeDocument/2006/relationships/notesSlide"/><Relationship Id="rId81" Target="notesSlides/notesSlide32.xml" Type="http://schemas.openxmlformats.org/officeDocument/2006/relationships/notesSlide"/><Relationship Id="rId82" Target="notesSlides/notesSlide33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Bom dia a todos, o meu nome é David Castanho Terroso e irei apresentar o trabalho realizado até ao momento, na unidade curricular de Projeto de Dissertação.</a:t>
            </a:r>
          </a:p>
          <a:p>
            <a:r>
              <a:rPr lang="en-US"/>
              <a:t>O tema escolhido para a minha dissertação foi “Characterization of Retinal Fluid in Optical Coherence Tomography images”, sob orientação da professora Ana Mendonça e coorientação de Tânia Melo.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Nesta apresentação, irei abordar o problema que pretendo resolver com a minha dissertação, esclarecendo em seguida os objetivos. Em seguida, apresentarei o progresso feito no estado de arte em dois temas relevantes a desenvolver na dissertação e, por fim, alguns dos métodos estipulados para utilizar ao longo deste processo.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jpe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jpe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7.jpe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jpe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jpe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jpe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jpe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jpe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jpe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jpe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jpe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jpe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jpe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jpe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.jpe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1.jpe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.jpeg" Type="http://schemas.openxmlformats.org/officeDocument/2006/relationships/image"/><Relationship Id="rId4" Target="../media/image63.jpeg" Type="http://schemas.openxmlformats.org/officeDocument/2006/relationships/image"/><Relationship Id="rId5" Target="../media/image64.jpeg" Type="http://schemas.openxmlformats.org/officeDocument/2006/relationships/image"/><Relationship Id="rId6" Target="../media/image65.jpeg" Type="http://schemas.openxmlformats.org/officeDocument/2006/relationships/image"/><Relationship Id="rId7" Target="../media/image66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37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jpe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14050" r="0" b="-465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449" y="-138506"/>
            <a:ext cx="697426" cy="10954552"/>
            <a:chOff x="0" y="0"/>
            <a:chExt cx="183684" cy="2885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684" cy="2885149"/>
            </a:xfrm>
            <a:custGeom>
              <a:avLst/>
              <a:gdLst/>
              <a:ahLst/>
              <a:cxnLst/>
              <a:rect r="r" b="b" t="t" l="l"/>
              <a:pathLst>
                <a:path h="2885149" w="183684">
                  <a:moveTo>
                    <a:pt x="0" y="0"/>
                  </a:moveTo>
                  <a:lnTo>
                    <a:pt x="183684" y="0"/>
                  </a:lnTo>
                  <a:lnTo>
                    <a:pt x="183684" y="2885149"/>
                  </a:lnTo>
                  <a:lnTo>
                    <a:pt x="0" y="2885149"/>
                  </a:lnTo>
                  <a:close/>
                </a:path>
              </a:pathLst>
            </a:custGeom>
            <a:solidFill>
              <a:srgbClr val="255012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3684" cy="293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4758" y="0"/>
            <a:ext cx="177527" cy="10954552"/>
            <a:chOff x="0" y="0"/>
            <a:chExt cx="46756" cy="2885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756" cy="2885149"/>
            </a:xfrm>
            <a:custGeom>
              <a:avLst/>
              <a:gdLst/>
              <a:ahLst/>
              <a:cxnLst/>
              <a:rect r="r" b="b" t="t" l="l"/>
              <a:pathLst>
                <a:path h="2885149" w="46756">
                  <a:moveTo>
                    <a:pt x="0" y="0"/>
                  </a:moveTo>
                  <a:lnTo>
                    <a:pt x="46756" y="0"/>
                  </a:lnTo>
                  <a:lnTo>
                    <a:pt x="46756" y="2885149"/>
                  </a:lnTo>
                  <a:lnTo>
                    <a:pt x="0" y="2885149"/>
                  </a:lnTo>
                  <a:close/>
                </a:path>
              </a:pathLst>
            </a:custGeom>
            <a:solidFill>
              <a:srgbClr val="255012">
                <a:alpha val="6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6756" cy="293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7672084" y="-1927724"/>
            <a:ext cx="47625" cy="9766262"/>
            <a:chOff x="0" y="0"/>
            <a:chExt cx="12543" cy="25721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43" cy="2572184"/>
            </a:xfrm>
            <a:custGeom>
              <a:avLst/>
              <a:gdLst/>
              <a:ahLst/>
              <a:cxnLst/>
              <a:rect r="r" b="b" t="t" l="l"/>
              <a:pathLst>
                <a:path h="2572184" w="12543">
                  <a:moveTo>
                    <a:pt x="0" y="0"/>
                  </a:moveTo>
                  <a:lnTo>
                    <a:pt x="12543" y="0"/>
                  </a:lnTo>
                  <a:lnTo>
                    <a:pt x="12543" y="2572184"/>
                  </a:lnTo>
                  <a:lnTo>
                    <a:pt x="0" y="2572184"/>
                  </a:lnTo>
                  <a:close/>
                </a:path>
              </a:pathLst>
            </a:custGeom>
            <a:solidFill>
              <a:srgbClr val="0F811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2543" cy="2619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873956" y="9031841"/>
            <a:ext cx="2828088" cy="2828088"/>
          </a:xfrm>
          <a:custGeom>
            <a:avLst/>
            <a:gdLst/>
            <a:ahLst/>
            <a:cxnLst/>
            <a:rect r="r" b="b" t="t" l="l"/>
            <a:pathLst>
              <a:path h="2828088" w="2828088">
                <a:moveTo>
                  <a:pt x="0" y="0"/>
                </a:moveTo>
                <a:lnTo>
                  <a:pt x="2828088" y="0"/>
                </a:lnTo>
                <a:lnTo>
                  <a:pt x="2828088" y="2828088"/>
                </a:lnTo>
                <a:lnTo>
                  <a:pt x="0" y="282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30600" y="83884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61" y="-145273"/>
            <a:ext cx="688001" cy="1950519"/>
          </a:xfrm>
          <a:custGeom>
            <a:avLst/>
            <a:gdLst/>
            <a:ahLst/>
            <a:cxnLst/>
            <a:rect r="r" b="b" t="t" l="l"/>
            <a:pathLst>
              <a:path h="1950519" w="688001">
                <a:moveTo>
                  <a:pt x="0" y="0"/>
                </a:moveTo>
                <a:lnTo>
                  <a:pt x="688001" y="0"/>
                </a:lnTo>
                <a:lnTo>
                  <a:pt x="688001" y="1950519"/>
                </a:lnTo>
                <a:lnTo>
                  <a:pt x="0" y="1950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12766" y="3149766"/>
            <a:ext cx="14061190" cy="20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999">
                <a:solidFill>
                  <a:srgbClr val="271905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CHARACTERIZATION OF RETINAL </a:t>
            </a:r>
          </a:p>
          <a:p>
            <a:pPr algn="l">
              <a:lnSpc>
                <a:spcPts val="5439"/>
              </a:lnSpc>
            </a:pPr>
            <a:r>
              <a:rPr lang="en-US" sz="3999">
                <a:solidFill>
                  <a:srgbClr val="271905"/>
                </a:solidFill>
                <a:latin typeface="Archivo Black"/>
                <a:ea typeface="Archivo Black"/>
                <a:cs typeface="Archivo Black"/>
                <a:sym typeface="Archivo Black"/>
              </a:rPr>
              <a:t>FLUID IN OPTICAL COHERENCE </a:t>
            </a:r>
          </a:p>
          <a:p>
            <a:pPr algn="l">
              <a:lnSpc>
                <a:spcPts val="5439"/>
              </a:lnSpc>
            </a:pPr>
            <a:r>
              <a:rPr lang="en-US" sz="3999">
                <a:solidFill>
                  <a:srgbClr val="271905"/>
                </a:solidFill>
                <a:latin typeface="Archivo Black"/>
                <a:ea typeface="Archivo Black"/>
                <a:cs typeface="Archivo Black"/>
                <a:sym typeface="Archivo Black"/>
              </a:rPr>
              <a:t>TOMOGRAPHY IMAGES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12766" y="8293235"/>
            <a:ext cx="12446593" cy="85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1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Authored by David Castanho Terroso</a:t>
            </a:r>
          </a:p>
          <a:p>
            <a:pPr algn="l">
              <a:lnSpc>
                <a:spcPts val="3465"/>
              </a:lnSpc>
            </a:pPr>
            <a:r>
              <a:rPr lang="en-US" sz="21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Supervised by Prof. Tânia Melo &amp; Co-supervised by Prof. Ana Maria Mendonça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2766" y="5383061"/>
            <a:ext cx="7097975" cy="45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5"/>
              </a:lnSpc>
            </a:pPr>
            <a:r>
              <a:rPr lang="en-US" sz="2699" i="true" b="true">
                <a:solidFill>
                  <a:srgbClr val="271905"/>
                </a:solidFill>
                <a:latin typeface="Inria Serif Bold Italics"/>
                <a:ea typeface="Inria Serif Bold Italics"/>
                <a:cs typeface="Inria Serif Bold Italics"/>
                <a:sym typeface="Inria Serif Bold Italics"/>
              </a:rPr>
              <a:t>Master in Biomedical Engineering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72295" y="734736"/>
            <a:ext cx="6844286" cy="85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4"/>
              </a:lnSpc>
            </a:pPr>
            <a:r>
              <a:rPr lang="en-US" sz="20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Dissertation Defense | Argued by PhD Filipe Soares</a:t>
            </a:r>
          </a:p>
          <a:p>
            <a:pPr algn="r">
              <a:lnSpc>
                <a:spcPts val="3464"/>
              </a:lnSpc>
            </a:pPr>
            <a:r>
              <a:rPr lang="en-US" sz="20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17</a:t>
            </a:r>
            <a:r>
              <a:rPr lang="en-US" sz="20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</a:t>
            </a:r>
            <a:r>
              <a:rPr lang="en-US" sz="20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July 2025 | FEUP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 AND 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1982976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DATASETS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9020" y="3626792"/>
            <a:ext cx="7354982" cy="3537470"/>
            <a:chOff x="0" y="0"/>
            <a:chExt cx="9806642" cy="471662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94689" y="-66675"/>
              <a:ext cx="9311953" cy="3035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Centro Hospitalar Universitário de São João (CHUSJ):</a:t>
              </a:r>
            </a:p>
            <a:p>
              <a:pPr algn="just" marL="431804" indent="-215902" lvl="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F8116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Private OCT dataset, with anotated fluids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;</a:t>
              </a:r>
            </a:p>
            <a:p>
              <a:pPr algn="just" marL="431804" indent="-215902" lvl="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Small </a:t>
              </a:r>
              <a:r>
                <a:rPr lang="en-US" sz="20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dataset, with 6 volumes and 114 B-scans;</a:t>
              </a:r>
            </a:p>
            <a:p>
              <a:pPr algn="just" marL="431804" indent="-215902" lvl="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Volumes from Spectralis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;</a:t>
              </a:r>
            </a:p>
            <a:p>
              <a:pPr algn="just" marL="431804" indent="-215902" lvl="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Varying image sizes, noise levels, and visual characteristics across volumes.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494689" y="173107"/>
              <a:ext cx="1275304" cy="4048829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1769993" y="3727246"/>
              <a:ext cx="7191933" cy="989380"/>
              <a:chOff x="0" y="0"/>
              <a:chExt cx="1420629" cy="1954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20629" cy="195433"/>
              </a:xfrm>
              <a:custGeom>
                <a:avLst/>
                <a:gdLst/>
                <a:ahLst/>
                <a:cxnLst/>
                <a:rect r="r" b="b" t="t" l="l"/>
                <a:pathLst>
                  <a:path h="195433" w="1420629">
                    <a:moveTo>
                      <a:pt x="0" y="0"/>
                    </a:moveTo>
                    <a:lnTo>
                      <a:pt x="1420629" y="0"/>
                    </a:lnTo>
                    <a:lnTo>
                      <a:pt x="1420629" y="195433"/>
                    </a:lnTo>
                    <a:lnTo>
                      <a:pt x="0" y="195433"/>
                    </a:lnTo>
                    <a:close/>
                  </a:path>
                </a:pathLst>
              </a:custGeom>
              <a:solidFill>
                <a:srgbClr val="696969">
                  <a:alpha val="19608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420629" cy="2525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5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161080" y="3932611"/>
              <a:ext cx="6615400" cy="488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6"/>
                </a:lnSpc>
                <a:spcBef>
                  <a:spcPct val="0"/>
                </a:spcBef>
              </a:pPr>
              <a:r>
                <a:rPr lang="en-US" b="true" sz="22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Allows validation on </a:t>
              </a:r>
              <a:r>
                <a:rPr lang="en-US" b="true" sz="2200">
                  <a:solidFill>
                    <a:srgbClr val="0F8116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EXTERNAL </a:t>
              </a:r>
              <a:r>
                <a:rPr lang="en-US" b="true" sz="22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data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06746" y="3815826"/>
            <a:ext cx="8463258" cy="2655347"/>
          </a:xfrm>
          <a:custGeom>
            <a:avLst/>
            <a:gdLst/>
            <a:ahLst/>
            <a:cxnLst/>
            <a:rect r="r" b="b" t="t" l="l"/>
            <a:pathLst>
              <a:path h="2655347" w="8463258">
                <a:moveTo>
                  <a:pt x="0" y="0"/>
                </a:moveTo>
                <a:lnTo>
                  <a:pt x="8463259" y="0"/>
                </a:lnTo>
                <a:lnTo>
                  <a:pt x="8463259" y="2655348"/>
                </a:lnTo>
                <a:lnTo>
                  <a:pt x="0" y="2655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</a:t>
              </a: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 AND METHODS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10|33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4124203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- NETWORK AND LOSS FUNCTION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9330" y="3266517"/>
            <a:ext cx="7013057" cy="4733194"/>
          </a:xfrm>
          <a:custGeom>
            <a:avLst/>
            <a:gdLst/>
            <a:ahLst/>
            <a:cxnLst/>
            <a:rect r="r" b="b" t="t" l="l"/>
            <a:pathLst>
              <a:path h="4733194" w="7013057">
                <a:moveTo>
                  <a:pt x="0" y="0"/>
                </a:moveTo>
                <a:lnTo>
                  <a:pt x="7013057" y="0"/>
                </a:lnTo>
                <a:lnTo>
                  <a:pt x="7013057" y="4733194"/>
                </a:lnTo>
                <a:lnTo>
                  <a:pt x="0" y="4733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1226" y="3266517"/>
            <a:ext cx="6323447" cy="806239"/>
          </a:xfrm>
          <a:custGeom>
            <a:avLst/>
            <a:gdLst/>
            <a:ahLst/>
            <a:cxnLst/>
            <a:rect r="r" b="b" t="t" l="l"/>
            <a:pathLst>
              <a:path h="806239" w="6323447">
                <a:moveTo>
                  <a:pt x="0" y="0"/>
                </a:moveTo>
                <a:lnTo>
                  <a:pt x="6323446" y="0"/>
                </a:lnTo>
                <a:lnTo>
                  <a:pt x="6323446" y="806240"/>
                </a:lnTo>
                <a:lnTo>
                  <a:pt x="0" y="806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9330" y="8632806"/>
            <a:ext cx="1538440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[5] O. Ronneberger, et al., “U-Net: Convolutional Net works for Biomedical Image Segmentation” in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Medical Image Computing and Computer-Assisted Intervention– MICCAI 2015 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(N. Navab, J. Hornegger, W. M. Wells, and A. F. Frangi, eds.), pp. 234–241, Springer International Publishing, 2015.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07144"/>
            <a:ext cx="745431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b="true" sz="24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Selected Network:</a:t>
            </a:r>
            <a:r>
              <a:rPr lang="en-US" b="true" sz="2499">
                <a:solidFill>
                  <a:srgbClr val="3D526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U-Net</a:t>
            </a:r>
            <a:r>
              <a:rPr lang="en-US" sz="24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[5]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2703" y="2707144"/>
            <a:ext cx="63234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b="true" sz="24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Loss Function [6]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9330" y="9227801"/>
            <a:ext cx="15384401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[6] R. Tennakoon et al., “Retinal fluid segmentation in OCT images using adversarial loss based convolutional neural networks” in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2018 IEEE 15th International Symposium on Biomedical Imaging (ISBI 2018)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2018, pp. 1436–1440. DOI: 10.1109/ISBI.2018.8363842.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2528142" y="4050904"/>
            <a:ext cx="0" cy="588890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2299542" y="4592169"/>
            <a:ext cx="457200" cy="43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7"/>
              </a:lnSpc>
            </a:pPr>
            <a:r>
              <a:rPr lang="en-US" b="true" sz="25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0.5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5096777" y="4072757"/>
            <a:ext cx="0" cy="674637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7" id="17"/>
          <p:cNvSpPr txBox="true"/>
          <p:nvPr/>
        </p:nvSpPr>
        <p:spPr>
          <a:xfrm rot="0">
            <a:off x="14868177" y="4707636"/>
            <a:ext cx="457200" cy="43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7"/>
              </a:lnSpc>
            </a:pPr>
            <a:r>
              <a:rPr lang="en-US" b="true" sz="25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0.5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3263372" y="4072757"/>
            <a:ext cx="0" cy="1070743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2337223" y="5217197"/>
            <a:ext cx="1347203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b="true" sz="21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Dice Loss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92949" y="5917285"/>
            <a:ext cx="4798295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b="true" sz="21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Balanced Cross-Entropy Loss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6254329" y="4050904"/>
            <a:ext cx="0" cy="1904480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11|33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4124203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- PATCH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372800" y="3086246"/>
            <a:ext cx="6199515" cy="4130427"/>
          </a:xfrm>
          <a:custGeom>
            <a:avLst/>
            <a:gdLst/>
            <a:ahLst/>
            <a:cxnLst/>
            <a:rect r="r" b="b" t="t" l="l"/>
            <a:pathLst>
              <a:path h="4130427" w="6199515">
                <a:moveTo>
                  <a:pt x="0" y="0"/>
                </a:moveTo>
                <a:lnTo>
                  <a:pt x="6199515" y="0"/>
                </a:lnTo>
                <a:lnTo>
                  <a:pt x="6199515" y="4130427"/>
                </a:lnTo>
                <a:lnTo>
                  <a:pt x="0" y="4130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4886" y="3086246"/>
            <a:ext cx="6686100" cy="4130427"/>
            <a:chOff x="0" y="0"/>
            <a:chExt cx="8914799" cy="55072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140815" y="0"/>
              <a:ext cx="2773985" cy="5507236"/>
            </a:xfrm>
            <a:custGeom>
              <a:avLst/>
              <a:gdLst/>
              <a:ahLst/>
              <a:cxnLst/>
              <a:rect r="r" b="b" t="t" l="l"/>
              <a:pathLst>
                <a:path h="5507236" w="2773985">
                  <a:moveTo>
                    <a:pt x="0" y="0"/>
                  </a:moveTo>
                  <a:lnTo>
                    <a:pt x="2773984" y="0"/>
                  </a:lnTo>
                  <a:lnTo>
                    <a:pt x="2773984" y="5507236"/>
                  </a:lnTo>
                  <a:lnTo>
                    <a:pt x="0" y="5507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2503" t="-4789" r="-90286" b="-371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29917" cy="5507236"/>
            </a:xfrm>
            <a:custGeom>
              <a:avLst/>
              <a:gdLst/>
              <a:ahLst/>
              <a:cxnLst/>
              <a:rect r="r" b="b" t="t" l="l"/>
              <a:pathLst>
                <a:path h="5507236" w="2829917">
                  <a:moveTo>
                    <a:pt x="0" y="0"/>
                  </a:moveTo>
                  <a:lnTo>
                    <a:pt x="2829917" y="0"/>
                  </a:lnTo>
                  <a:lnTo>
                    <a:pt x="2829917" y="5507236"/>
                  </a:lnTo>
                  <a:lnTo>
                    <a:pt x="0" y="5507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9070" t="-3923" r="-460619" b="-457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16437" y="0"/>
              <a:ext cx="2745450" cy="5507236"/>
            </a:xfrm>
            <a:custGeom>
              <a:avLst/>
              <a:gdLst/>
              <a:ahLst/>
              <a:cxnLst/>
              <a:rect r="r" b="b" t="t" l="l"/>
              <a:pathLst>
                <a:path h="5507236" w="2745450">
                  <a:moveTo>
                    <a:pt x="0" y="0"/>
                  </a:moveTo>
                  <a:lnTo>
                    <a:pt x="2745451" y="0"/>
                  </a:lnTo>
                  <a:lnTo>
                    <a:pt x="2745451" y="5507236"/>
                  </a:lnTo>
                  <a:lnTo>
                    <a:pt x="0" y="5507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5924" t="-3923" r="-283754" b="-457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890475" y="2475955"/>
            <a:ext cx="409471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b="true" sz="24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A. Small Patch Extraction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77600" y="2475955"/>
            <a:ext cx="415186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b="true" sz="24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B. Large Patch Extraction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1283" y="8154568"/>
            <a:ext cx="943550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256 x 128 (H x W) patches extracted from the </a:t>
            </a:r>
            <a:r>
              <a:rPr lang="en-US" b="true" sz="2000">
                <a:solidFill>
                  <a:srgbClr val="AD18D7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region of interest (ROI)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The ROI consists of the regions with highest entropy or with fluid;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10 patches are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randomly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extracted from this region in each B-scan.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86788" y="8154568"/>
            <a:ext cx="757904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496 x 512 patches extracted from each B-scan;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The patches were extracted from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top to bottom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so that every section of the image was present in at least one patch.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9772" y="7350023"/>
            <a:ext cx="8256329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CE151C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PED in </a:t>
            </a:r>
            <a:r>
              <a:rPr lang="en-US" sz="1700">
                <a:solidFill>
                  <a:srgbClr val="004AA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the region of interest in </a:t>
            </a:r>
            <a:r>
              <a:rPr lang="en-US" sz="1700">
                <a:solidFill>
                  <a:srgbClr val="AD18D7"/>
                </a:solidFill>
                <a:latin typeface="Inria Serif"/>
                <a:ea typeface="Inria Serif"/>
                <a:cs typeface="Inria Serif"/>
                <a:sym typeface="Inria Serif"/>
              </a:rPr>
              <a:t>purple 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(right). 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sz="1700">
                <a:solidFill>
                  <a:srgbClr val="FF000A"/>
                </a:solidFill>
                <a:latin typeface="Inria Serif"/>
                <a:ea typeface="Inria Serif"/>
                <a:cs typeface="Inria Serif"/>
                <a:sym typeface="Inria Serif"/>
              </a:rPr>
              <a:t>red 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bounding box represents a possible patch.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2314" y="7204926"/>
            <a:ext cx="9630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496 × 512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12|33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00339" y="6283110"/>
            <a:ext cx="9630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496 × 512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812314" y="4895368"/>
            <a:ext cx="9630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496 × 512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-1477819"/>
            <a:ext cx="18288000" cy="11764819"/>
          </a:xfrm>
          <a:custGeom>
            <a:avLst/>
            <a:gdLst/>
            <a:ahLst/>
            <a:cxnLst/>
            <a:rect r="r" b="b" t="t" l="l"/>
            <a:pathLst>
              <a:path h="11764819" w="18288000">
                <a:moveTo>
                  <a:pt x="0" y="0"/>
                </a:moveTo>
                <a:lnTo>
                  <a:pt x="18288000" y="0"/>
                </a:lnTo>
                <a:lnTo>
                  <a:pt x="18288000" y="11764819"/>
                </a:lnTo>
                <a:lnTo>
                  <a:pt x="0" y="11764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26486" r="0" b="-139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4124203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- PATCH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01739" y="3080223"/>
            <a:ext cx="4267031" cy="4280512"/>
          </a:xfrm>
          <a:custGeom>
            <a:avLst/>
            <a:gdLst/>
            <a:ahLst/>
            <a:cxnLst/>
            <a:rect r="r" b="b" t="t" l="l"/>
            <a:pathLst>
              <a:path h="4280512" w="4267031">
                <a:moveTo>
                  <a:pt x="0" y="0"/>
                </a:moveTo>
                <a:lnTo>
                  <a:pt x="4267030" y="0"/>
                </a:lnTo>
                <a:lnTo>
                  <a:pt x="4267030" y="4280512"/>
                </a:lnTo>
                <a:lnTo>
                  <a:pt x="0" y="4280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923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29072" y="3902915"/>
            <a:ext cx="2257474" cy="2226248"/>
          </a:xfrm>
          <a:custGeom>
            <a:avLst/>
            <a:gdLst/>
            <a:ahLst/>
            <a:cxnLst/>
            <a:rect r="r" b="b" t="t" l="l"/>
            <a:pathLst>
              <a:path h="2226248" w="2257474">
                <a:moveTo>
                  <a:pt x="0" y="0"/>
                </a:moveTo>
                <a:lnTo>
                  <a:pt x="2257474" y="0"/>
                </a:lnTo>
                <a:lnTo>
                  <a:pt x="2257474" y="2226249"/>
                </a:lnTo>
                <a:lnTo>
                  <a:pt x="0" y="2226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818" t="-30494" r="0" b="-5145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95109" y="3235620"/>
            <a:ext cx="2100916" cy="4113850"/>
          </a:xfrm>
          <a:custGeom>
            <a:avLst/>
            <a:gdLst/>
            <a:ahLst/>
            <a:cxnLst/>
            <a:rect r="r" b="b" t="t" l="l"/>
            <a:pathLst>
              <a:path h="4113850" w="2100916">
                <a:moveTo>
                  <a:pt x="0" y="0"/>
                </a:moveTo>
                <a:lnTo>
                  <a:pt x="2100916" y="0"/>
                </a:lnTo>
                <a:lnTo>
                  <a:pt x="2100916" y="4113850"/>
                </a:lnTo>
                <a:lnTo>
                  <a:pt x="0" y="41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8393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12558" y="3275386"/>
            <a:ext cx="3584726" cy="4074084"/>
          </a:xfrm>
          <a:custGeom>
            <a:avLst/>
            <a:gdLst/>
            <a:ahLst/>
            <a:cxnLst/>
            <a:rect r="r" b="b" t="t" l="l"/>
            <a:pathLst>
              <a:path h="4074084" w="3584726">
                <a:moveTo>
                  <a:pt x="0" y="0"/>
                </a:moveTo>
                <a:lnTo>
                  <a:pt x="3584727" y="0"/>
                </a:lnTo>
                <a:lnTo>
                  <a:pt x="3584727" y="4074084"/>
                </a:lnTo>
                <a:lnTo>
                  <a:pt x="0" y="4074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7109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99006" y="2546562"/>
            <a:ext cx="456190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b="true" sz="24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C. Vertical Patch Extraction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2022" y="7436935"/>
            <a:ext cx="15136109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All B-scans were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reshaped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to 496 x 512;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Four, seven, or thirteen patches of shape 496 x 128 were extracted from each B-scan;</a:t>
            </a:r>
          </a:p>
          <a:p>
            <a:pPr algn="just" marL="431802" indent="-215901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four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extracted patches were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disjoint,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while the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seven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and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thirteen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patches were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sampled at regular intervals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along the horizontal axis, starting from the left of the image and ending at the last position where a full-width patch could be extracted.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13|33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4124203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INTERMEDIATE SLICE GENERATION - NETWORKS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868091" y="5520782"/>
            <a:ext cx="6917387" cy="3720523"/>
          </a:xfrm>
          <a:custGeom>
            <a:avLst/>
            <a:gdLst/>
            <a:ahLst/>
            <a:cxnLst/>
            <a:rect r="r" b="b" t="t" l="l"/>
            <a:pathLst>
              <a:path h="3720523" w="6917387">
                <a:moveTo>
                  <a:pt x="0" y="0"/>
                </a:moveTo>
                <a:lnTo>
                  <a:pt x="6917387" y="0"/>
                </a:lnTo>
                <a:lnTo>
                  <a:pt x="6917387" y="3720524"/>
                </a:lnTo>
                <a:lnTo>
                  <a:pt x="0" y="3720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7" t="-5798" r="-672" b="-95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50172" y="3031076"/>
            <a:ext cx="10018322" cy="2589402"/>
            <a:chOff x="0" y="0"/>
            <a:chExt cx="2638570" cy="6819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8570" cy="681982"/>
            </a:xfrm>
            <a:custGeom>
              <a:avLst/>
              <a:gdLst/>
              <a:ahLst/>
              <a:cxnLst/>
              <a:rect r="r" b="b" t="t" l="l"/>
              <a:pathLst>
                <a:path h="681982" w="2638570">
                  <a:moveTo>
                    <a:pt x="0" y="0"/>
                  </a:moveTo>
                  <a:lnTo>
                    <a:pt x="2638570" y="0"/>
                  </a:lnTo>
                  <a:lnTo>
                    <a:pt x="2638570" y="681982"/>
                  </a:lnTo>
                  <a:lnTo>
                    <a:pt x="0" y="681982"/>
                  </a:lnTo>
                  <a:close/>
                </a:path>
              </a:pathLst>
            </a:custGeom>
            <a:solidFill>
              <a:srgbClr val="DBDBDB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38570" cy="729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68091" y="9239493"/>
            <a:ext cx="6917387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 is the discriminator and G is the generator [8].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9697" y="8855108"/>
            <a:ext cx="8224685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[9] S. Nishimoto et al., “Generating intermediate slices with U-nets in craniofacial CT images”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medRxiv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p. 2024.05.08.24307089, Jan. 2024. DOI: 10.1101/2024.05.08.24307089.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8035" y="2695667"/>
            <a:ext cx="8710003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Generative Adversarial Network: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Inspired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by the work of Tran and Yang [7];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8716A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generator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receives two consecutive slices and then </a:t>
            </a:r>
            <a:r>
              <a:rPr lang="en-US" b="true" sz="2000">
                <a:solidFill>
                  <a:srgbClr val="8716A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generates the intermediate slice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while the </a:t>
            </a:r>
            <a:r>
              <a:rPr lang="en-US" b="true" sz="20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discriminator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must correctly </a:t>
            </a:r>
            <a:r>
              <a:rPr lang="en-US" b="true" sz="20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distinguish the real slices from the generated ones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As the generator gets better, so does the discriminator.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08908" y="3173039"/>
            <a:ext cx="7285474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U-Net: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generative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U-Net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was also tested for the generatation of an intermediate B-scan, motitvated by the work of Nishimoto et al. [9];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training is performed using the entire B-scans and regulated using the MAE.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9697" y="8281068"/>
            <a:ext cx="8224685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[8] A. Creswell et al., “Generative Adversarial Networks: An Overview”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IEEE Signal Processing Magazine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vol. 35, pp. 53–65, 2018.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69697" y="7707791"/>
            <a:ext cx="8224685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[7] Q. N. Tran and S.-H. Yang, “Efficient Video Frame Interpolation Using Generative Adversarial Networks”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Applied Sciences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vol. 10, 18 2020, ISSN: 2076-3417. DOI: 10.3390/app10186245.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14|33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03129" y="3281663"/>
            <a:ext cx="11319881" cy="5251027"/>
            <a:chOff x="0" y="0"/>
            <a:chExt cx="2981368" cy="13829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1368" cy="1382986"/>
            </a:xfrm>
            <a:custGeom>
              <a:avLst/>
              <a:gdLst/>
              <a:ahLst/>
              <a:cxnLst/>
              <a:rect r="r" b="b" t="t" l="l"/>
              <a:pathLst>
                <a:path h="1382986" w="2981368">
                  <a:moveTo>
                    <a:pt x="0" y="0"/>
                  </a:moveTo>
                  <a:lnTo>
                    <a:pt x="2981368" y="0"/>
                  </a:lnTo>
                  <a:lnTo>
                    <a:pt x="2981368" y="1382986"/>
                  </a:lnTo>
                  <a:lnTo>
                    <a:pt x="0" y="1382986"/>
                  </a:lnTo>
                  <a:close/>
                </a:path>
              </a:pathLst>
            </a:custGeom>
            <a:solidFill>
              <a:srgbClr val="DBDBDB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981368" cy="1430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58763" y="5071437"/>
            <a:ext cx="5114923" cy="2781239"/>
          </a:xfrm>
          <a:custGeom>
            <a:avLst/>
            <a:gdLst/>
            <a:ahLst/>
            <a:cxnLst/>
            <a:rect r="r" b="b" t="t" l="l"/>
            <a:pathLst>
              <a:path h="2781239" w="5114923">
                <a:moveTo>
                  <a:pt x="0" y="0"/>
                </a:moveTo>
                <a:lnTo>
                  <a:pt x="5114923" y="0"/>
                </a:lnTo>
                <a:lnTo>
                  <a:pt x="5114923" y="2781239"/>
                </a:lnTo>
                <a:lnTo>
                  <a:pt x="0" y="2781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4556" y="5193878"/>
            <a:ext cx="4272255" cy="2349741"/>
          </a:xfrm>
          <a:custGeom>
            <a:avLst/>
            <a:gdLst/>
            <a:ahLst/>
            <a:cxnLst/>
            <a:rect r="r" b="b" t="t" l="l"/>
            <a:pathLst>
              <a:path h="2349741" w="4272255">
                <a:moveTo>
                  <a:pt x="0" y="0"/>
                </a:moveTo>
                <a:lnTo>
                  <a:pt x="4272256" y="0"/>
                </a:lnTo>
                <a:lnTo>
                  <a:pt x="4272256" y="2349740"/>
                </a:lnTo>
                <a:lnTo>
                  <a:pt x="0" y="2349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INTERMEDIATE SLICE GENERATION - PATCH EXTRACTION AND LOSS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5106" y="3575986"/>
            <a:ext cx="7247314" cy="115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Training Patches: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network was trained using </a:t>
            </a:r>
            <a:r>
              <a:rPr lang="en-US" b="true" sz="2000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triplets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of </a:t>
            </a:r>
            <a:r>
              <a:rPr lang="en-US" b="true" sz="2000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64 x 64 patches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extracted from B-scans previously </a:t>
            </a:r>
            <a:r>
              <a:rPr lang="en-US" b="true" sz="2000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resized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to 496 x 512.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788128" y="3718861"/>
            <a:ext cx="7819867" cy="4491234"/>
            <a:chOff x="0" y="0"/>
            <a:chExt cx="10426489" cy="59883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3191334"/>
              <a:ext cx="9477510" cy="438335"/>
            </a:xfrm>
            <a:custGeom>
              <a:avLst/>
              <a:gdLst/>
              <a:ahLst/>
              <a:cxnLst/>
              <a:rect r="r" b="b" t="t" l="l"/>
              <a:pathLst>
                <a:path h="438335" w="9477510">
                  <a:moveTo>
                    <a:pt x="0" y="0"/>
                  </a:moveTo>
                  <a:lnTo>
                    <a:pt x="9477510" y="0"/>
                  </a:lnTo>
                  <a:lnTo>
                    <a:pt x="9477510" y="438335"/>
                  </a:lnTo>
                  <a:lnTo>
                    <a:pt x="0" y="438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AutoShape 22" id="22"/>
            <p:cNvSpPr/>
            <p:nvPr/>
          </p:nvSpPr>
          <p:spPr>
            <a:xfrm flipH="true" flipV="true">
              <a:off x="943162" y="2703724"/>
              <a:ext cx="392365" cy="487610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2832613" y="3629669"/>
              <a:ext cx="376946" cy="449326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 flipV="true">
              <a:off x="5071918" y="2703724"/>
              <a:ext cx="342884" cy="487610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 flipH="true">
              <a:off x="7768538" y="3629669"/>
              <a:ext cx="309458" cy="544576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 flipV="true">
              <a:off x="2198624" y="1861648"/>
              <a:ext cx="0" cy="1329686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6876721" y="1861648"/>
              <a:ext cx="0" cy="1329686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4253768" y="3629669"/>
              <a:ext cx="0" cy="1020252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9092944" y="3629669"/>
              <a:ext cx="0" cy="1008186"/>
            </a:xfrm>
            <a:prstGeom prst="line">
              <a:avLst/>
            </a:prstGeom>
            <a:ln cap="flat" w="38100">
              <a:solidFill>
                <a:srgbClr val="000000">
                  <a:alpha val="13725"/>
                </a:srgbClr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2963461" y="-38100"/>
              <a:ext cx="3577682" cy="456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97"/>
                </a:lnSpc>
              </a:pPr>
              <a:r>
                <a:rPr lang="en-US" b="true" sz="2100" i="true">
                  <a:solidFill>
                    <a:srgbClr val="696969"/>
                  </a:solidFill>
                  <a:latin typeface="Inria Serif Bold Italics"/>
                  <a:ea typeface="Inria Serif Bold Italics"/>
                  <a:cs typeface="Inria Serif Bold Italics"/>
                  <a:sym typeface="Inria Serif Bold Italics"/>
                </a:rPr>
                <a:t>Generator Loss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62417" y="2397273"/>
              <a:ext cx="880745" cy="565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87"/>
                </a:lnSpc>
              </a:pPr>
              <a:r>
                <a:rPr lang="en-US" b="true" sz="2599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0.05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288418" y="3772544"/>
              <a:ext cx="544195" cy="565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87"/>
                </a:lnSpc>
              </a:pPr>
              <a:r>
                <a:rPr lang="en-US" b="true" sz="2599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1.0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432685" y="2397273"/>
              <a:ext cx="639233" cy="565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87"/>
                </a:lnSpc>
              </a:pPr>
              <a:r>
                <a:rPr lang="en-US" b="true" sz="2599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6.0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7224343" y="3867794"/>
              <a:ext cx="544195" cy="565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87"/>
                </a:lnSpc>
              </a:pPr>
              <a:r>
                <a:rPr lang="en-US" b="true" sz="2599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1.0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44809" y="1329817"/>
              <a:ext cx="3973096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50"/>
                </a:lnSpc>
              </a:pPr>
              <a:r>
                <a:rPr lang="en-US" b="true" sz="21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Adversarial Loss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4432685" y="796417"/>
              <a:ext cx="5417262" cy="1026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b="true" sz="21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Multi-scale Structural Similarity Index Measure Loss (MS-SSIM)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069782" y="4631826"/>
              <a:ext cx="4900674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50"/>
                </a:lnSpc>
              </a:pPr>
              <a:r>
                <a:rPr lang="en-US" b="true" sz="21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Mean Absolute Error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5914630" y="4652146"/>
              <a:ext cx="4002224" cy="473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00"/>
                </a:lnSpc>
              </a:pPr>
              <a:r>
                <a:rPr lang="en-US" b="true" sz="20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Gradient Difference Loss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836335" y="5531620"/>
              <a:ext cx="8590154" cy="456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97"/>
                </a:lnSpc>
              </a:pPr>
              <a:r>
                <a:rPr lang="en-US" b="true" sz="2100" i="true">
                  <a:solidFill>
                    <a:srgbClr val="696969"/>
                  </a:solidFill>
                  <a:latin typeface="Inria Serif Bold Italics"/>
                  <a:ea typeface="Inria Serif Bold Italics"/>
                  <a:cs typeface="Inria Serif Bold Italics"/>
                  <a:sym typeface="Inria Serif Bold Italics"/>
                </a:rPr>
                <a:t>Discriminator Loss: </a:t>
              </a:r>
              <a:r>
                <a:rPr lang="en-US" sz="2100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Binary Cross-Entropy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15|33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VOLUME ESTIMATION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04.C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25071" y="2934656"/>
            <a:ext cx="11815834" cy="6133071"/>
            <a:chOff x="0" y="0"/>
            <a:chExt cx="3111989" cy="16152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11989" cy="1615295"/>
            </a:xfrm>
            <a:custGeom>
              <a:avLst/>
              <a:gdLst/>
              <a:ahLst/>
              <a:cxnLst/>
              <a:rect r="r" b="b" t="t" l="l"/>
              <a:pathLst>
                <a:path h="1615295" w="3111989">
                  <a:moveTo>
                    <a:pt x="0" y="0"/>
                  </a:moveTo>
                  <a:lnTo>
                    <a:pt x="3111989" y="0"/>
                  </a:lnTo>
                  <a:lnTo>
                    <a:pt x="3111989" y="1615295"/>
                  </a:lnTo>
                  <a:lnTo>
                    <a:pt x="0" y="1615295"/>
                  </a:lnTo>
                  <a:close/>
                </a:path>
              </a:pathLst>
            </a:custGeom>
            <a:solidFill>
              <a:srgbClr val="DBDBDB">
                <a:alpha val="2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111989" cy="1662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9731" y="4523010"/>
            <a:ext cx="6805265" cy="2999800"/>
            <a:chOff x="0" y="0"/>
            <a:chExt cx="9073687" cy="399973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073687" cy="3999733"/>
              <a:chOff x="0" y="0"/>
              <a:chExt cx="1792333" cy="79007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92333" cy="790071"/>
              </a:xfrm>
              <a:custGeom>
                <a:avLst/>
                <a:gdLst/>
                <a:ahLst/>
                <a:cxnLst/>
                <a:rect r="r" b="b" t="t" l="l"/>
                <a:pathLst>
                  <a:path h="790071" w="1792333">
                    <a:moveTo>
                      <a:pt x="0" y="0"/>
                    </a:moveTo>
                    <a:lnTo>
                      <a:pt x="1792333" y="0"/>
                    </a:lnTo>
                    <a:lnTo>
                      <a:pt x="1792333" y="790071"/>
                    </a:lnTo>
                    <a:lnTo>
                      <a:pt x="0" y="790071"/>
                    </a:lnTo>
                    <a:close/>
                  </a:path>
                </a:pathLst>
              </a:custGeom>
              <a:solidFill>
                <a:srgbClr val="DBDBDB">
                  <a:alpha val="4000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792333" cy="847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5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380468" y="289422"/>
              <a:ext cx="8327911" cy="3394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How the volume is calculated:</a:t>
              </a:r>
            </a:p>
            <a:p>
              <a:pPr algn="ctr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sz="19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Calculate the area of fluid in a B-scan and multiply by half the distance to the neighbouring slices;</a:t>
              </a:r>
            </a:p>
            <a:p>
              <a:pPr algn="ctr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sz="19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Sum the fluid volumes estimated from the B-scans that compose an OCT volume;</a:t>
              </a:r>
            </a:p>
            <a:p>
              <a:pPr algn="ctr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sz="19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The OCT volume metadata is used in the estimation of the real volume represented in a voxel.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767067" y="4717181"/>
            <a:ext cx="98589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000A"/>
                </a:solidFill>
                <a:latin typeface="Inria Serif"/>
                <a:ea typeface="Inria Serif"/>
                <a:cs typeface="Inria Serif"/>
                <a:sym typeface="Inria Serif"/>
              </a:rPr>
              <a:t>IRF area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43007" y="4736762"/>
            <a:ext cx="100924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85394" y="4736762"/>
            <a:ext cx="100924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67067" y="3152351"/>
            <a:ext cx="3334929" cy="31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0"/>
              </a:lnSpc>
            </a:pPr>
            <a:r>
              <a:rPr lang="en-US" sz="1950" b="true">
                <a:solidFill>
                  <a:srgbClr val="FF000A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sz="1950" b="true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sz="195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Volume from </a:t>
            </a:r>
            <a:r>
              <a:rPr lang="en-US" sz="1950" b="true">
                <a:solidFill>
                  <a:srgbClr val="AD18D7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2</a:t>
            </a:r>
            <a:r>
              <a:rPr lang="en-US" sz="195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51023" y="3713777"/>
            <a:ext cx="100924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043037" y="3684671"/>
            <a:ext cx="3523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0.5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86319" y="3650699"/>
            <a:ext cx="1839397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899">
                <a:solidFill>
                  <a:srgbClr val="C25D29"/>
                </a:solidFill>
                <a:latin typeface="Inria Serif"/>
                <a:ea typeface="Inria Serif"/>
                <a:cs typeface="Inria Serif"/>
                <a:sym typeface="Inria Serif"/>
              </a:rPr>
              <a:t>distance to the previous scan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85394" y="3723302"/>
            <a:ext cx="100924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19192" y="4141871"/>
            <a:ext cx="23507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+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035021" y="4707656"/>
            <a:ext cx="3523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0.5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78302" y="4673684"/>
            <a:ext cx="1847413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899">
                <a:solidFill>
                  <a:srgbClr val="43822C"/>
                </a:solidFill>
                <a:latin typeface="Inria Serif"/>
                <a:ea typeface="Inria Serif"/>
                <a:cs typeface="Inria Serif"/>
                <a:sym typeface="Inria Serif"/>
              </a:rPr>
              <a:t>distance to the next scan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42053" y="3694196"/>
            <a:ext cx="98589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000A"/>
                </a:solidFill>
                <a:latin typeface="Inria Serif"/>
                <a:ea typeface="Inria Serif"/>
                <a:cs typeface="Inria Serif"/>
                <a:sym typeface="Inria Serif"/>
              </a:rPr>
              <a:t>IRF area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42053" y="5474271"/>
            <a:ext cx="5150765" cy="31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0"/>
              </a:lnSpc>
            </a:pPr>
            <a:r>
              <a:rPr lang="en-US" sz="1950" b="true">
                <a:solidFill>
                  <a:srgbClr val="FF000A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sz="1950" b="true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sz="195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Volume from </a:t>
            </a:r>
            <a:r>
              <a:rPr lang="en-US" sz="1950" b="true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1</a:t>
            </a:r>
            <a:r>
              <a:rPr lang="en-US" sz="195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and </a:t>
            </a:r>
            <a:r>
              <a:rPr lang="en-US" sz="1950" b="true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3</a:t>
            </a:r>
            <a:r>
              <a:rPr lang="en-US" sz="195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074266" y="5986398"/>
            <a:ext cx="9666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000A"/>
                </a:solidFill>
                <a:latin typeface="Inria Serif"/>
                <a:ea typeface="Inria Serif"/>
                <a:cs typeface="Inria Serif"/>
                <a:sym typeface="Inria Serif"/>
              </a:rPr>
              <a:t>IRF area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29174" y="6005979"/>
            <a:ext cx="98952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17436" y="5976873"/>
            <a:ext cx="34542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0.5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50098" y="5942900"/>
            <a:ext cx="1803443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899">
                <a:solidFill>
                  <a:srgbClr val="C25D29"/>
                </a:solidFill>
                <a:latin typeface="Inria Serif"/>
                <a:ea typeface="Inria Serif"/>
                <a:cs typeface="Inria Serif"/>
                <a:sym typeface="Inria Serif"/>
              </a:rPr>
              <a:t>distance to the next scan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751146" y="6015504"/>
            <a:ext cx="98952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60575" y="5986398"/>
            <a:ext cx="111854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1: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98791" y="6787133"/>
            <a:ext cx="9666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000A"/>
                </a:solidFill>
                <a:latin typeface="Inria Serif"/>
                <a:ea typeface="Inria Serif"/>
                <a:cs typeface="Inria Serif"/>
                <a:sym typeface="Inria Serif"/>
              </a:rPr>
              <a:t>IRF area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53700" y="6806714"/>
            <a:ext cx="98952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341961" y="6777608"/>
            <a:ext cx="34542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0.5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775671" y="6816239"/>
            <a:ext cx="98952" cy="26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  <a:spcBef>
                <a:spcPct val="0"/>
              </a:spcBef>
            </a:pPr>
            <a:r>
              <a:rPr lang="en-US" sz="1512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x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85101" y="6787133"/>
            <a:ext cx="111854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3: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850098" y="6760858"/>
            <a:ext cx="1803443" cy="48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9"/>
              </a:lnSpc>
            </a:pPr>
            <a:r>
              <a:rPr lang="en-US" sz="1899">
                <a:solidFill>
                  <a:srgbClr val="43822C"/>
                </a:solidFill>
                <a:latin typeface="Inria Serif"/>
                <a:ea typeface="Inria Serif"/>
                <a:cs typeface="Inria Serif"/>
                <a:sym typeface="Inria Serif"/>
              </a:rPr>
              <a:t>distance to the previous scan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46871" y="7552311"/>
            <a:ext cx="5826489" cy="31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</a:pPr>
            <a:r>
              <a:rPr lang="en-US" sz="195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Total </a:t>
            </a:r>
            <a:r>
              <a:rPr lang="en-US" sz="1950" b="true">
                <a:solidFill>
                  <a:srgbClr val="FF000A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sz="1950" b="true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sz="195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Volume in the OCT scan: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46871" y="8033282"/>
            <a:ext cx="178254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000A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b="true" sz="1899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Volume from </a:t>
            </a:r>
            <a:r>
              <a:rPr lang="en-US" b="true" sz="1899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152039" y="8106688"/>
            <a:ext cx="2237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+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478099" y="8033282"/>
            <a:ext cx="178254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000A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b="true" sz="1899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Volume from </a:t>
            </a:r>
            <a:r>
              <a:rPr lang="en-US" b="true" sz="1899">
                <a:solidFill>
                  <a:srgbClr val="AD18D7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185582" y="8095490"/>
            <a:ext cx="22379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+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505456" y="8022084"/>
            <a:ext cx="178254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FF000A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b="true" sz="1899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sz="1899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Volume from </a:t>
            </a:r>
            <a:r>
              <a:rPr lang="en-US" b="true" sz="1899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3</a:t>
            </a:r>
          </a:p>
        </p:txBody>
      </p:sp>
      <p:sp>
        <p:nvSpPr>
          <p:cNvPr name="AutoShape 47" id="47"/>
          <p:cNvSpPr/>
          <p:nvPr/>
        </p:nvSpPr>
        <p:spPr>
          <a:xfrm>
            <a:off x="19686658" y="7963305"/>
            <a:ext cx="0" cy="152400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19733007" y="6522661"/>
            <a:ext cx="0" cy="152400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19733007" y="4440339"/>
            <a:ext cx="0" cy="152400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50" id="50"/>
          <p:cNvSpPr/>
          <p:nvPr/>
        </p:nvSpPr>
        <p:spPr>
          <a:xfrm flipH="false" flipV="false" rot="0">
            <a:off x="8453585" y="3761402"/>
            <a:ext cx="3350361" cy="4323046"/>
          </a:xfrm>
          <a:custGeom>
            <a:avLst/>
            <a:gdLst/>
            <a:ahLst/>
            <a:cxnLst/>
            <a:rect r="r" b="b" t="t" l="l"/>
            <a:pathLst>
              <a:path h="4323046" w="3350361">
                <a:moveTo>
                  <a:pt x="0" y="0"/>
                </a:moveTo>
                <a:lnTo>
                  <a:pt x="3350361" y="0"/>
                </a:lnTo>
                <a:lnTo>
                  <a:pt x="3350361" y="4323046"/>
                </a:lnTo>
                <a:lnTo>
                  <a:pt x="0" y="432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0128766" y="3289384"/>
            <a:ext cx="10057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798225" y="3665090"/>
            <a:ext cx="10057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AD18D7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301086" y="4054980"/>
            <a:ext cx="100572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4AA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 3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55" id="55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61" id="61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16|33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EXPERI</a:t>
              </a:r>
              <a:r>
                <a:rPr lang="en-US" b="true" sz="4043" u="none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</a:t>
              </a: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</a:t>
              </a:r>
              <a:r>
                <a:rPr lang="en-US" b="true" sz="4043" u="none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09528" y="1837350"/>
            <a:ext cx="5732289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DATA PARTITION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05.A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616953"/>
            <a:ext cx="18288000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Cross-validation</a:t>
            </a:r>
            <a:r>
              <a:rPr lang="en-US" sz="21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| 5</a:t>
            </a:r>
            <a:r>
              <a:rPr lang="en-US" sz="21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-fold</a:t>
            </a:r>
            <a:r>
              <a:rPr lang="en-US" sz="2199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validation, applied to </a:t>
            </a:r>
            <a:r>
              <a:rPr lang="en-US" sz="21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entire OCT volumes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72453" y="3158967"/>
            <a:ext cx="8928762" cy="1984533"/>
            <a:chOff x="0" y="0"/>
            <a:chExt cx="2351608" cy="522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1608" cy="522675"/>
            </a:xfrm>
            <a:custGeom>
              <a:avLst/>
              <a:gdLst/>
              <a:ahLst/>
              <a:cxnLst/>
              <a:rect r="r" b="b" t="t" l="l"/>
              <a:pathLst>
                <a:path h="522675" w="2351608">
                  <a:moveTo>
                    <a:pt x="0" y="0"/>
                  </a:moveTo>
                  <a:lnTo>
                    <a:pt x="2351608" y="0"/>
                  </a:lnTo>
                  <a:lnTo>
                    <a:pt x="2351608" y="522675"/>
                  </a:lnTo>
                  <a:lnTo>
                    <a:pt x="0" y="522675"/>
                  </a:lnTo>
                  <a:close/>
                </a:path>
              </a:pathLst>
            </a:custGeom>
            <a:solidFill>
              <a:srgbClr val="DBDBDB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351608" cy="57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9398" y="3290697"/>
            <a:ext cx="8681817" cy="153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 Segmentation: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Only the volumes with fluid masks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were used (70 OCT volumes)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Different split was used for each target fluid, in binary segmentation;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ED1C24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Fold 1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was randomly selected as the reserved fold.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38383" y="3152258"/>
            <a:ext cx="8372515" cy="1991242"/>
            <a:chOff x="0" y="0"/>
            <a:chExt cx="2205107" cy="5244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05107" cy="524442"/>
            </a:xfrm>
            <a:custGeom>
              <a:avLst/>
              <a:gdLst/>
              <a:ahLst/>
              <a:cxnLst/>
              <a:rect r="r" b="b" t="t" l="l"/>
              <a:pathLst>
                <a:path h="524442" w="2205107">
                  <a:moveTo>
                    <a:pt x="0" y="0"/>
                  </a:moveTo>
                  <a:lnTo>
                    <a:pt x="2205107" y="0"/>
                  </a:lnTo>
                  <a:lnTo>
                    <a:pt x="2205107" y="524442"/>
                  </a:lnTo>
                  <a:lnTo>
                    <a:pt x="0" y="524442"/>
                  </a:lnTo>
                  <a:close/>
                </a:path>
              </a:pathLst>
            </a:custGeom>
            <a:solidFill>
              <a:srgbClr val="DBDBDB">
                <a:alpha val="4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205107" cy="581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900705" y="3228458"/>
            <a:ext cx="7847870" cy="153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 Generation: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All volumes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were used;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One of the folds in this partition is the </a:t>
            </a:r>
            <a:r>
              <a:rPr lang="en-US" b="true" sz="2000">
                <a:solidFill>
                  <a:srgbClr val="ED1C24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reserved fold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from the segmentation experiments.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73206" y="5327416"/>
            <a:ext cx="5702869" cy="4400234"/>
            <a:chOff x="0" y="0"/>
            <a:chExt cx="7603826" cy="586697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88900" y="328064"/>
              <a:ext cx="2746708" cy="1354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70"/>
                </a:lnSpc>
              </a:pP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Volumes marked with </a:t>
              </a:r>
              <a:r>
                <a:rPr lang="en-US" b="true" sz="1500" i="true">
                  <a:solidFill>
                    <a:srgbClr val="271905"/>
                  </a:solidFill>
                  <a:latin typeface="Inria Serif Bold Italics"/>
                  <a:ea typeface="Inria Serif Bold Italics"/>
                  <a:cs typeface="Inria Serif Bold Italics"/>
                  <a:sym typeface="Inria Serif Bold Italics"/>
                </a:rPr>
                <a:t>a</a:t>
              </a: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consist of 128 B-scans</a:t>
              </a:r>
            </a:p>
            <a:p>
              <a:pPr algn="just">
                <a:lnSpc>
                  <a:spcPts val="2070"/>
                </a:lnSpc>
              </a:pP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Volumes marked with </a:t>
              </a:r>
              <a:r>
                <a:rPr lang="en-US" b="true" sz="1500" i="true">
                  <a:solidFill>
                    <a:srgbClr val="271905"/>
                  </a:solidFill>
                  <a:latin typeface="Inria Serif Bold Italics"/>
                  <a:ea typeface="Inria Serif Bold Italics"/>
                  <a:cs typeface="Inria Serif Bold Italics"/>
                  <a:sym typeface="Inria Serif Bold Italics"/>
                </a:rPr>
                <a:t>b</a:t>
              </a: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consist of 64 B-scans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165592" y="5106479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4588115" y="5106479"/>
              <a:ext cx="103505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67451" y="5106479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580620" y="5106479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563759" y="5106479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7305597" y="5106479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-5400000">
              <a:off x="-160078" y="3613812"/>
              <a:ext cx="1543992" cy="488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35"/>
                </a:lnSpc>
              </a:pPr>
              <a:r>
                <a:rPr lang="en-US" sz="2199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Devices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523585" y="204104"/>
              <a:ext cx="1543992" cy="488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5"/>
                </a:lnSpc>
              </a:pPr>
              <a:r>
                <a:rPr lang="en-US" sz="2199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Folds</a:t>
              </a:r>
            </a:p>
          </p:txBody>
        </p:sp>
      </p:grp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0" y="0"/>
          <a:ext cx="5702869" cy="4400234"/>
        </p:xfrm>
        <a:graphic>
          <a:graphicData uri="http://schemas.openxmlformats.org/drawingml/2006/table">
            <a:tbl>
              <a:tblPr/>
              <a:tblGrid>
                <a:gridCol w="907915"/>
                <a:gridCol w="1369046"/>
                <a:gridCol w="536988"/>
                <a:gridCol w="873094"/>
                <a:gridCol w="891830"/>
                <a:gridCol w="587010"/>
                <a:gridCol w="536988"/>
              </a:tblGrid>
              <a:tr h="7398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Cirrus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Spectralis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T-1000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208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T-2000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 + 1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1" id="31"/>
          <p:cNvGrpSpPr/>
          <p:nvPr/>
        </p:nvGrpSpPr>
        <p:grpSpPr>
          <a:xfrm rot="0">
            <a:off x="1651985" y="5647782"/>
            <a:ext cx="5721255" cy="3759502"/>
            <a:chOff x="0" y="0"/>
            <a:chExt cx="7628340" cy="501266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3495671" y="4231012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201529" y="4231012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5353145" y="4231012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6554089" y="4231012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7334028" y="4231012"/>
              <a:ext cx="94139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5764784" y="4231012"/>
              <a:ext cx="103505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4615203" y="4231012"/>
              <a:ext cx="103505" cy="21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0"/>
                </a:lnSpc>
                <a:spcBef>
                  <a:spcPct val="0"/>
                </a:spcBef>
              </a:pPr>
              <a:r>
                <a:rPr lang="en-US" b="true" sz="10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-5400000">
              <a:off x="-137388" y="3214402"/>
              <a:ext cx="1543992" cy="488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5"/>
                </a:lnSpc>
              </a:pPr>
              <a:r>
                <a:rPr lang="en-US" sz="2199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Vendors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581149" y="265544"/>
              <a:ext cx="1543992" cy="488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5"/>
                </a:lnSpc>
              </a:pPr>
              <a:r>
                <a:rPr lang="en-US" sz="2199" b="true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Folds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266694"/>
              <a:ext cx="2746708" cy="1354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070"/>
                </a:lnSpc>
              </a:pP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Volumes marked with </a:t>
              </a:r>
              <a:r>
                <a:rPr lang="en-US" b="true" sz="1500" i="true">
                  <a:solidFill>
                    <a:srgbClr val="271905"/>
                  </a:solidFill>
                  <a:latin typeface="Inria Serif Bold Italics"/>
                  <a:ea typeface="Inria Serif Bold Italics"/>
                  <a:cs typeface="Inria Serif Bold Italics"/>
                  <a:sym typeface="Inria Serif Bold Italics"/>
                </a:rPr>
                <a:t>a</a:t>
              </a: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consist of 128 B-scans</a:t>
              </a:r>
            </a:p>
            <a:p>
              <a:pPr algn="just">
                <a:lnSpc>
                  <a:spcPts val="2070"/>
                </a:lnSpc>
              </a:pP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Volumes marked with </a:t>
              </a:r>
              <a:r>
                <a:rPr lang="en-US" b="true" sz="1500" i="true">
                  <a:solidFill>
                    <a:srgbClr val="271905"/>
                  </a:solidFill>
                  <a:latin typeface="Inria Serif Bold Italics"/>
                  <a:ea typeface="Inria Serif Bold Italics"/>
                  <a:cs typeface="Inria Serif Bold Italics"/>
                  <a:sym typeface="Inria Serif Bold Italics"/>
                </a:rPr>
                <a:t>b</a:t>
              </a:r>
              <a:r>
                <a:rPr lang="en-US" sz="1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consist of 64 B-scans</a:t>
              </a:r>
            </a:p>
          </p:txBody>
        </p:sp>
      </p:grpSp>
      <p:graphicFrame>
        <p:nvGraphicFramePr>
          <p:cNvPr name="Table 39" id="39"/>
          <p:cNvGraphicFramePr>
            <a:graphicFrameLocks noGrp="true"/>
          </p:cNvGraphicFramePr>
          <p:nvPr/>
        </p:nvGraphicFramePr>
        <p:xfrm>
          <a:off x="0" y="0"/>
          <a:ext cx="5721255" cy="3759502"/>
        </p:xfrm>
        <a:graphic>
          <a:graphicData uri="http://schemas.openxmlformats.org/drawingml/2006/table">
            <a:tbl>
              <a:tblPr/>
              <a:tblGrid>
                <a:gridCol w="945267"/>
                <a:gridCol w="1357780"/>
                <a:gridCol w="536976"/>
                <a:gridCol w="876879"/>
                <a:gridCol w="976765"/>
                <a:gridCol w="490612"/>
                <a:gridCol w="536976"/>
              </a:tblGrid>
              <a:tr h="73317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81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5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173">
                <a:tc rowSpan="3">
                  <a:txBody>
                    <a:bodyPr anchor="t" rtlCol="false"/>
                    <a:lstStyle/>
                    <a:p>
                      <a:pPr algn="just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Cirrus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5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172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Spectralis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5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3172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Topcon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75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 + 1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 + 1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ED1C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3" id="43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17|33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EXPERI</a:t>
              </a:r>
              <a:r>
                <a:rPr lang="en-US" b="true" sz="4043" u="none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</a:t>
              </a: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</a:t>
              </a:r>
              <a:r>
                <a:rPr lang="en-US" b="true" sz="4043" u="none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EXPERIMENTS DESCRIPTION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05.B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754284" y="2700358"/>
          <a:ext cx="14788957" cy="6951092"/>
        </p:xfrm>
        <a:graphic>
          <a:graphicData uri="http://schemas.openxmlformats.org/drawingml/2006/table">
            <a:tbl>
              <a:tblPr/>
              <a:tblGrid>
                <a:gridCol w="4424087"/>
                <a:gridCol w="10364869"/>
              </a:tblGrid>
              <a:tr h="4011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 i="true">
                          <a:solidFill>
                            <a:srgbClr val="000000"/>
                          </a:solidFill>
                          <a:latin typeface="Inria Serif Bold Italics"/>
                          <a:ea typeface="Inria Serif Bold Italics"/>
                          <a:cs typeface="Inria Serif Bold Italics"/>
                          <a:sym typeface="Inria Serif Bold Italics"/>
                        </a:rPr>
                        <a:t>EXPERIMENTS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 i="true">
                          <a:solidFill>
                            <a:srgbClr val="000000"/>
                          </a:solidFill>
                          <a:latin typeface="Inria Serif Bold Italics"/>
                          <a:ea typeface="Inria Serif Bold Italics"/>
                          <a:cs typeface="Inria Serif Bold Italics"/>
                          <a:sym typeface="Inria Serif Bold Italics"/>
                        </a:rPr>
                        <a:t>DESCRIPTION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428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Experiment 1 | Fluid Segmentation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with a </a:t>
                      </a:r>
                      <a:r>
                        <a:rPr lang="en-US" b="true" sz="1999" u="sng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Multi-class U-Net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1.1 – Training with patches of size 256 x 128 pixels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randomly extracted from the ROI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(A).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1.2 – Training with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large patches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of size 496 x 512 pixels (B).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1.3 – Training with a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varying number of vertical patches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(four, seven, or thirteen) of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size 496 x 128 pixels, extracted from B-scans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resized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to 496 x 512 pixels (C).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88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Experiment 2 | Fluid   Segmentation</a:t>
                      </a:r>
                      <a:endParaRPr lang="en-US" sz="1100"/>
                    </a:p>
                    <a:p>
                      <a:pPr algn="l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with </a:t>
                      </a:r>
                      <a:r>
                        <a:rPr lang="en-US" sz="1999" u="sng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three Binary U-Nets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2.1 – Training with the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same loss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as in Experiment 1, using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two different data  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partitions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. Two merging strategies were tested: probability-based and priority-based.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2.2 – Training with the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balanced cross-entropy loss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.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454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Experiment 3 | Synthesis of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Intermediate Slices using a </a:t>
                      </a:r>
                      <a:r>
                        <a:rPr lang="en-US" b="true" sz="1999" u="sng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GAN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GAN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trained to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generate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a fake B-scan between a pair of two known B-scans.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793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Experiment 4 | Synthesis of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Intermediate Slices with a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</a:t>
                      </a:r>
                      <a:r>
                        <a:rPr lang="en-US" b="true" sz="1999" u="sng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generative U-Net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Generative U-Net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trained to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synthesize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a fake B-scan between a pair of two known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B-scans.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40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Experiment 5 | Fluid Volume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Estimation in </a:t>
                      </a:r>
                      <a:r>
                        <a:rPr lang="en-US" b="true" sz="1999" u="sng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Real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OCT Volumes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Estimation of the fluid volumes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from the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GT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and the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fluid masks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predicted by the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segmentation model.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088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Experiment 6 | Fluid Volume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Estimation in </a:t>
                      </a:r>
                      <a:r>
                        <a:rPr lang="en-US" b="true" sz="1999" u="sng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Super-resolved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OCT</a:t>
                      </a:r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Volumes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  Estimation of the fluid volumes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for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generated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and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super-resolved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OCT volumes, </a:t>
                      </a:r>
                      <a:endParaRPr lang="en-US" sz="1100"/>
                    </a:p>
                    <a:p>
                      <a:pPr algn="just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 obtained through the </a:t>
                      </a: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GAN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 and using the masks predicted by the segmentation model.</a:t>
                      </a:r>
                    </a:p>
                  </a:txBody>
                  <a:tcPr marL="9525" marR="9525" marT="9525" marB="95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18|33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84583" y="2778121"/>
            <a:ext cx="6893024" cy="6212338"/>
          </a:xfrm>
          <a:custGeom>
            <a:avLst/>
            <a:gdLst/>
            <a:ahLst/>
            <a:cxnLst/>
            <a:rect r="r" b="b" t="t" l="l"/>
            <a:pathLst>
              <a:path h="6212338" w="6893024">
                <a:moveTo>
                  <a:pt x="0" y="0"/>
                </a:moveTo>
                <a:lnTo>
                  <a:pt x="6893024" y="0"/>
                </a:lnTo>
                <a:lnTo>
                  <a:pt x="6893024" y="6212339"/>
                </a:lnTo>
                <a:lnTo>
                  <a:pt x="0" y="6212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WITH A MULTI-CLASS U-NET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394" y="2724166"/>
            <a:ext cx="7514581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1.1 - Small Patch Extraction (A):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Poor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segmentation results;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patches were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not big enough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to capture the transitions between the retina and the background;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model did not understand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relationships between the retinal anatomy and fluids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394" y="6138634"/>
            <a:ext cx="7514581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1.2 - Large Patch Extraction (B):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Better performance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than in Experiment 1.1;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segmentations of smaller fluid regions were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not very accurate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During patch extraction, the retina would often be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split into two patches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resulting in a poor understanding of the transitions between the retina and the choroid.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70122" y="9046685"/>
            <a:ext cx="7116184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PED in </a:t>
            </a:r>
            <a:r>
              <a:rPr lang="en-US" sz="1700">
                <a:solidFill>
                  <a:srgbClr val="25246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552201" y="2456395"/>
            <a:ext cx="323187" cy="31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b="true" sz="1832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0122" y="5770171"/>
            <a:ext cx="3560973" cy="31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b="true" sz="1832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1.1 Prediction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93020" y="5770171"/>
            <a:ext cx="3393286" cy="31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b="true" sz="1832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1.2 Prediction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19|33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35070" y="2456395"/>
            <a:ext cx="831077" cy="31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b="true" sz="1832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B-scan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02" t="-27131" r="0" b="-285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72134" y="2562225"/>
            <a:ext cx="1455595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01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02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03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05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07</a:t>
            </a:r>
          </a:p>
          <a:p>
            <a:pPr algn="r">
              <a:lnSpc>
                <a:spcPts val="2624"/>
              </a:lnSpc>
            </a:pPr>
          </a:p>
          <a:p>
            <a:pPr algn="r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08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68687" y="2392592"/>
            <a:ext cx="47625" cy="5168441"/>
            <a:chOff x="0" y="0"/>
            <a:chExt cx="12543" cy="13612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361236"/>
            </a:xfrm>
            <a:custGeom>
              <a:avLst/>
              <a:gdLst/>
              <a:ahLst/>
              <a:cxnLst/>
              <a:rect r="r" b="b" t="t" l="l"/>
              <a:pathLst>
                <a:path h="1361236" w="12543">
                  <a:moveTo>
                    <a:pt x="0" y="0"/>
                  </a:moveTo>
                  <a:lnTo>
                    <a:pt x="12543" y="0"/>
                  </a:lnTo>
                  <a:lnTo>
                    <a:pt x="12543" y="1361236"/>
                  </a:lnTo>
                  <a:lnTo>
                    <a:pt x="0" y="1361236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543" cy="140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73415" y="2392592"/>
            <a:ext cx="1374555" cy="5168441"/>
            <a:chOff x="0" y="0"/>
            <a:chExt cx="362023" cy="13612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2023" cy="1361236"/>
            </a:xfrm>
            <a:custGeom>
              <a:avLst/>
              <a:gdLst/>
              <a:ahLst/>
              <a:cxnLst/>
              <a:rect r="r" b="b" t="t" l="l"/>
              <a:pathLst>
                <a:path h="1361236" w="362023">
                  <a:moveTo>
                    <a:pt x="0" y="0"/>
                  </a:moveTo>
                  <a:lnTo>
                    <a:pt x="362023" y="0"/>
                  </a:lnTo>
                  <a:lnTo>
                    <a:pt x="362023" y="1361236"/>
                  </a:lnTo>
                  <a:lnTo>
                    <a:pt x="0" y="1361236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62023" cy="1408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3342126">
            <a:off x="-1414044" y="-1519230"/>
            <a:ext cx="2828088" cy="2828088"/>
          </a:xfrm>
          <a:custGeom>
            <a:avLst/>
            <a:gdLst/>
            <a:ahLst/>
            <a:cxnLst/>
            <a:rect r="r" b="b" t="t" l="l"/>
            <a:pathLst>
              <a:path h="2828088" w="2828088">
                <a:moveTo>
                  <a:pt x="0" y="0"/>
                </a:moveTo>
                <a:lnTo>
                  <a:pt x="2828088" y="0"/>
                </a:lnTo>
                <a:lnTo>
                  <a:pt x="2828088" y="2828088"/>
                </a:lnTo>
                <a:lnTo>
                  <a:pt x="0" y="282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342126">
            <a:off x="-2057400" y="-216258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71459" y="2552700"/>
            <a:ext cx="8327729" cy="48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Problem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Dissertation Objectives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Literature Review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Materials and Methods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Experiments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Results and Discussion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Conclusion</a:t>
            </a:r>
          </a:p>
          <a:p>
            <a:pPr algn="just">
              <a:lnSpc>
                <a:spcPts val="2624"/>
              </a:lnSpc>
            </a:pPr>
          </a:p>
          <a:p>
            <a:pPr algn="just">
              <a:lnSpc>
                <a:spcPts val="2624"/>
              </a:lnSpc>
            </a:pPr>
            <a:r>
              <a:rPr lang="en-US" sz="24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Limitations and 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4910244" y="4641214"/>
            <a:ext cx="3034220" cy="67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SUMMARY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943999" y="8143519"/>
            <a:ext cx="688001" cy="1950519"/>
          </a:xfrm>
          <a:custGeom>
            <a:avLst/>
            <a:gdLst/>
            <a:ahLst/>
            <a:cxnLst/>
            <a:rect r="r" b="b" t="t" l="l"/>
            <a:pathLst>
              <a:path h="1950519" w="688001">
                <a:moveTo>
                  <a:pt x="0" y="0"/>
                </a:moveTo>
                <a:lnTo>
                  <a:pt x="688002" y="0"/>
                </a:lnTo>
                <a:lnTo>
                  <a:pt x="688002" y="1950519"/>
                </a:lnTo>
                <a:lnTo>
                  <a:pt x="0" y="1950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WITH A MULTI-CLASS U-NET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042656" y="5402421"/>
            <a:ext cx="8216644" cy="4252113"/>
          </a:xfrm>
          <a:custGeom>
            <a:avLst/>
            <a:gdLst/>
            <a:ahLst/>
            <a:cxnLst/>
            <a:rect r="r" b="b" t="t" l="l"/>
            <a:pathLst>
              <a:path h="4252113" w="8216644">
                <a:moveTo>
                  <a:pt x="0" y="0"/>
                </a:moveTo>
                <a:lnTo>
                  <a:pt x="8216644" y="0"/>
                </a:lnTo>
                <a:lnTo>
                  <a:pt x="8216644" y="4252113"/>
                </a:lnTo>
                <a:lnTo>
                  <a:pt x="0" y="4252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345703" y="5939181"/>
            <a:ext cx="9085162" cy="2914003"/>
            <a:chOff x="0" y="0"/>
            <a:chExt cx="2392800" cy="7674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92800" cy="767474"/>
            </a:xfrm>
            <a:custGeom>
              <a:avLst/>
              <a:gdLst/>
              <a:ahLst/>
              <a:cxnLst/>
              <a:rect r="r" b="b" t="t" l="l"/>
              <a:pathLst>
                <a:path h="767474" w="2392800">
                  <a:moveTo>
                    <a:pt x="0" y="0"/>
                  </a:moveTo>
                  <a:lnTo>
                    <a:pt x="2392800" y="0"/>
                  </a:lnTo>
                  <a:lnTo>
                    <a:pt x="2392800" y="767474"/>
                  </a:lnTo>
                  <a:lnTo>
                    <a:pt x="0" y="767474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392800" cy="824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144000" y="2961291"/>
            <a:ext cx="8115300" cy="2008537"/>
          </a:xfrm>
          <a:custGeom>
            <a:avLst/>
            <a:gdLst/>
            <a:ahLst/>
            <a:cxnLst/>
            <a:rect r="r" b="b" t="t" l="l"/>
            <a:pathLst>
              <a:path h="2008537" w="8115300">
                <a:moveTo>
                  <a:pt x="0" y="0"/>
                </a:moveTo>
                <a:lnTo>
                  <a:pt x="8115300" y="0"/>
                </a:lnTo>
                <a:lnTo>
                  <a:pt x="8115300" y="2008537"/>
                </a:lnTo>
                <a:lnTo>
                  <a:pt x="0" y="200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961666"/>
            <a:ext cx="7362233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1.3 - Vertical Patch Extraction (C):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Most extensive experiment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Better performances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than in the previous experiments;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vertical patches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understood the anatomy of the retina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patches were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small enough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for the detailed segmentation of smaller fluid regions.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131151"/>
            <a:ext cx="7362233" cy="23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The impact of using four, seven, or thirteen patches per B-scan: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As the number of patches per B-scan increased,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convergence was faster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but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training was slower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models trained with four and seven patches per B-scan  performed better than when trained with thirteen.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01294" y="2607390"/>
            <a:ext cx="33504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60461" y="2607390"/>
            <a:ext cx="340721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1.3 Prediction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20|33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31210" y="9689549"/>
            <a:ext cx="67008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Four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93828" y="9689549"/>
            <a:ext cx="67008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Seven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81353" y="9689549"/>
            <a:ext cx="9745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Thirteen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4000" y="4960303"/>
            <a:ext cx="8115300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WITH A MULTI-CLASS U-NET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598225" y="4061782"/>
            <a:ext cx="10309420" cy="3945772"/>
            <a:chOff x="0" y="0"/>
            <a:chExt cx="2715238" cy="10392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15238" cy="1039216"/>
            </a:xfrm>
            <a:custGeom>
              <a:avLst/>
              <a:gdLst/>
              <a:ahLst/>
              <a:cxnLst/>
              <a:rect r="r" b="b" t="t" l="l"/>
              <a:pathLst>
                <a:path h="1039216" w="2715238">
                  <a:moveTo>
                    <a:pt x="0" y="0"/>
                  </a:moveTo>
                  <a:lnTo>
                    <a:pt x="2715238" y="0"/>
                  </a:lnTo>
                  <a:lnTo>
                    <a:pt x="2715238" y="1039216"/>
                  </a:lnTo>
                  <a:lnTo>
                    <a:pt x="0" y="1039216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15238" cy="1086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28439" y="2864778"/>
            <a:ext cx="7801854" cy="2394007"/>
            <a:chOff x="0" y="0"/>
            <a:chExt cx="10402471" cy="31920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46133" cy="3192010"/>
            </a:xfrm>
            <a:custGeom>
              <a:avLst/>
              <a:gdLst/>
              <a:ahLst/>
              <a:cxnLst/>
              <a:rect r="r" b="b" t="t" l="l"/>
              <a:pathLst>
                <a:path h="3192010" w="6846133">
                  <a:moveTo>
                    <a:pt x="0" y="0"/>
                  </a:moveTo>
                  <a:lnTo>
                    <a:pt x="6846133" y="0"/>
                  </a:lnTo>
                  <a:lnTo>
                    <a:pt x="6846133" y="3192010"/>
                  </a:lnTo>
                  <a:lnTo>
                    <a:pt x="0" y="319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039733" y="0"/>
              <a:ext cx="3362738" cy="3192010"/>
            </a:xfrm>
            <a:custGeom>
              <a:avLst/>
              <a:gdLst/>
              <a:ahLst/>
              <a:cxnLst/>
              <a:rect r="r" b="b" t="t" l="l"/>
              <a:pathLst>
                <a:path h="3192010" w="3362738">
                  <a:moveTo>
                    <a:pt x="0" y="0"/>
                  </a:moveTo>
                  <a:lnTo>
                    <a:pt x="3362738" y="0"/>
                  </a:lnTo>
                  <a:lnTo>
                    <a:pt x="3362738" y="3192010"/>
                  </a:lnTo>
                  <a:lnTo>
                    <a:pt x="0" y="319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2556" t="0" r="-11476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328439" y="6639497"/>
            <a:ext cx="7801854" cy="2418575"/>
          </a:xfrm>
          <a:custGeom>
            <a:avLst/>
            <a:gdLst/>
            <a:ahLst/>
            <a:cxnLst/>
            <a:rect r="r" b="b" t="t" l="l"/>
            <a:pathLst>
              <a:path h="2418575" w="7801854">
                <a:moveTo>
                  <a:pt x="0" y="0"/>
                </a:moveTo>
                <a:lnTo>
                  <a:pt x="7801853" y="0"/>
                </a:lnTo>
                <a:lnTo>
                  <a:pt x="7801853" y="2418574"/>
                </a:lnTo>
                <a:lnTo>
                  <a:pt x="0" y="2418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4278960"/>
            <a:ext cx="7439508" cy="344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The impact of rotation in the training data: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Transforming the inputs through random rotations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significantly impacted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the model’s performance;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When the model was trained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without random rotations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the performance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declined significantly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performance obtained when using a 5 degree random rotation was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slightly worse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than when using a 10 degree random rotation, but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less prone to oversegmentation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and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more anatomically coherent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4588" y="2512988"/>
            <a:ext cx="2971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6981" y="2512988"/>
            <a:ext cx="132476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No Rotation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94300" y="2512988"/>
            <a:ext cx="20980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10 Degree Rotation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04588" y="6253449"/>
            <a:ext cx="2971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6702" y="6253449"/>
            <a:ext cx="19853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5 Degree Rotation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94300" y="6253449"/>
            <a:ext cx="209804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10 Degree Rotation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21|33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28439" y="5242194"/>
            <a:ext cx="7790984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PED in </a:t>
            </a:r>
            <a:r>
              <a:rPr lang="en-US" sz="1700">
                <a:solidFill>
                  <a:srgbClr val="25246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339308" y="9048546"/>
            <a:ext cx="7790984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PED in </a:t>
            </a:r>
            <a:r>
              <a:rPr lang="en-US" sz="1700">
                <a:solidFill>
                  <a:srgbClr val="25246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WITH THREE BINARY U-NETS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06.B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134509" y="6237923"/>
            <a:ext cx="5123194" cy="2861525"/>
          </a:xfrm>
          <a:custGeom>
            <a:avLst/>
            <a:gdLst/>
            <a:ahLst/>
            <a:cxnLst/>
            <a:rect r="r" b="b" t="t" l="l"/>
            <a:pathLst>
              <a:path h="2861525" w="5123194">
                <a:moveTo>
                  <a:pt x="0" y="0"/>
                </a:moveTo>
                <a:lnTo>
                  <a:pt x="5123194" y="0"/>
                </a:lnTo>
                <a:lnTo>
                  <a:pt x="5123194" y="2861525"/>
                </a:lnTo>
                <a:lnTo>
                  <a:pt x="0" y="286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22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39964" y="2729087"/>
            <a:ext cx="2589088" cy="2485851"/>
          </a:xfrm>
          <a:custGeom>
            <a:avLst/>
            <a:gdLst/>
            <a:ahLst/>
            <a:cxnLst/>
            <a:rect r="r" b="b" t="t" l="l"/>
            <a:pathLst>
              <a:path h="2485851" w="2589088">
                <a:moveTo>
                  <a:pt x="0" y="0"/>
                </a:moveTo>
                <a:lnTo>
                  <a:pt x="2589089" y="0"/>
                </a:lnTo>
                <a:lnTo>
                  <a:pt x="2589089" y="2485850"/>
                </a:lnTo>
                <a:lnTo>
                  <a:pt x="0" y="2485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779" t="0" r="-226013" b="-2058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08528"/>
            <a:ext cx="8309264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2.1 - Multi-class Loss: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Worse performance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than the achieved by the multi-class model;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models were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prone to oversegment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due to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lack of inter-class competition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Less aware of the anatomical relationships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 key capability developed in the multi-class model for the correct pixel classification.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700313"/>
            <a:ext cx="8309264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Experiment 2.2 - Balanced Cross-Entropy Loss: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Significantly worse performance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models segmented, in almost all slices,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small regions of fluid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These small segmentations are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not heavily penalized through the loss function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530408" y="2710037"/>
            <a:ext cx="2504099" cy="2504901"/>
          </a:xfrm>
          <a:custGeom>
            <a:avLst/>
            <a:gdLst/>
            <a:ahLst/>
            <a:cxnLst/>
            <a:rect r="r" b="b" t="t" l="l"/>
            <a:pathLst>
              <a:path h="2504901" w="2504099">
                <a:moveTo>
                  <a:pt x="0" y="0"/>
                </a:moveTo>
                <a:lnTo>
                  <a:pt x="2504099" y="0"/>
                </a:lnTo>
                <a:lnTo>
                  <a:pt x="2504099" y="2504901"/>
                </a:lnTo>
                <a:lnTo>
                  <a:pt x="0" y="2504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706" t="-103642" r="-238950" b="-10533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20232" y="2710037"/>
            <a:ext cx="2461807" cy="2504901"/>
          </a:xfrm>
          <a:custGeom>
            <a:avLst/>
            <a:gdLst/>
            <a:ahLst/>
            <a:cxnLst/>
            <a:rect r="r" b="b" t="t" l="l"/>
            <a:pathLst>
              <a:path h="2504901" w="2461807">
                <a:moveTo>
                  <a:pt x="0" y="0"/>
                </a:moveTo>
                <a:lnTo>
                  <a:pt x="2461807" y="0"/>
                </a:lnTo>
                <a:lnTo>
                  <a:pt x="2461807" y="2504901"/>
                </a:lnTo>
                <a:lnTo>
                  <a:pt x="0" y="25049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728" t="-203548" r="-238662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85919" y="2405872"/>
            <a:ext cx="2971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1407" y="2386822"/>
            <a:ext cx="205152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Multi-class model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42939" y="2405872"/>
            <a:ext cx="161639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Binary models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01993" y="5876607"/>
            <a:ext cx="29718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12626" y="5876607"/>
            <a:ext cx="161639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Binary models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22|33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39964" y="5253038"/>
            <a:ext cx="7742074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PED in </a:t>
            </a:r>
            <a:r>
              <a:rPr lang="en-US" sz="1700">
                <a:solidFill>
                  <a:srgbClr val="25246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1134509" y="9067725"/>
            <a:ext cx="5123194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- COMPARISON IN RETOUCH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06.C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006003" y="3449332"/>
          <a:ext cx="6407752" cy="4651629"/>
        </p:xfrm>
        <a:graphic>
          <a:graphicData uri="http://schemas.openxmlformats.org/drawingml/2006/table">
            <a:tbl>
              <a:tblPr/>
              <a:tblGrid>
                <a:gridCol w="3078842"/>
                <a:gridCol w="1182137"/>
                <a:gridCol w="1131970"/>
                <a:gridCol w="1014802"/>
              </a:tblGrid>
              <a:tr h="787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Runs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IRF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09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Multi-class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0.80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7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Binary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U-Net trained with entire image [10]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8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U-Net trained with 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128 x 128 patches [10]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0.84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0006003" y="8358136"/>
            <a:ext cx="6407752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[10] K. Alsaih et al., “Deep learning architectures analysis for age-related macular degeneration segmentation on optical coherence tomography scans”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Computer Methods and Programs in Biomedicine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vol. 195, p. 105 566, 2020, ISSN: 0169-2607. DOI: 10.1016/j.cmpb.2020.105566.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06003" y="3054362"/>
            <a:ext cx="640775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Dice Coefficients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891711"/>
            <a:ext cx="7998057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Comparison with the literature: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mean Dice coefficients, computed across the four validation folds of the best performing segmentation models, were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compared to the work of Alsaih et al. [10]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 this work, the authors implemented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three networks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(trained with different optimizers) to segment the retinal fluid in the RETOUCH dataset.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00869" y="6180718"/>
            <a:ext cx="8255305" cy="2883529"/>
            <a:chOff x="0" y="0"/>
            <a:chExt cx="11007074" cy="384470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23624" y="0"/>
              <a:ext cx="10983450" cy="1188435"/>
              <a:chOff x="0" y="0"/>
              <a:chExt cx="2169570" cy="23475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69570" cy="234753"/>
              </a:xfrm>
              <a:custGeom>
                <a:avLst/>
                <a:gdLst/>
                <a:ahLst/>
                <a:cxnLst/>
                <a:rect r="r" b="b" t="t" l="l"/>
                <a:pathLst>
                  <a:path h="234753" w="2169570">
                    <a:moveTo>
                      <a:pt x="0" y="0"/>
                    </a:moveTo>
                    <a:lnTo>
                      <a:pt x="2169570" y="0"/>
                    </a:lnTo>
                    <a:lnTo>
                      <a:pt x="2169570" y="234753"/>
                    </a:lnTo>
                    <a:lnTo>
                      <a:pt x="0" y="234753"/>
                    </a:lnTo>
                    <a:close/>
                  </a:path>
                </a:pathLst>
              </a:custGeom>
              <a:solidFill>
                <a:srgbClr val="255012">
                  <a:alpha val="19608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169570" cy="2919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5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04039" y="115131"/>
              <a:ext cx="10375371" cy="891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60"/>
                </a:lnSpc>
              </a:pP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Training the network on patches </a:t>
              </a:r>
              <a:r>
                <a:rPr lang="en-US" sz="20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significantly improves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the fluid segmentation;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23624" y="1328135"/>
              <a:ext cx="10983450" cy="1188435"/>
              <a:chOff x="0" y="0"/>
              <a:chExt cx="2169570" cy="23475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169570" cy="234753"/>
              </a:xfrm>
              <a:custGeom>
                <a:avLst/>
                <a:gdLst/>
                <a:ahLst/>
                <a:cxnLst/>
                <a:rect r="r" b="b" t="t" l="l"/>
                <a:pathLst>
                  <a:path h="234753" w="2169570">
                    <a:moveTo>
                      <a:pt x="0" y="0"/>
                    </a:moveTo>
                    <a:lnTo>
                      <a:pt x="2169570" y="0"/>
                    </a:lnTo>
                    <a:lnTo>
                      <a:pt x="2169570" y="234753"/>
                    </a:lnTo>
                    <a:lnTo>
                      <a:pt x="0" y="234753"/>
                    </a:lnTo>
                    <a:close/>
                  </a:path>
                </a:pathLst>
              </a:custGeom>
              <a:solidFill>
                <a:srgbClr val="255012">
                  <a:alpha val="19608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2169570" cy="2919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5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04039" y="1443266"/>
              <a:ext cx="10375371" cy="891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60"/>
                </a:lnSpc>
              </a:pP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Performs equally in IRF, but the larger patches </a:t>
              </a:r>
              <a:r>
                <a:rPr lang="en-US" sz="20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promote a better SRF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segmentation while </a:t>
              </a:r>
              <a:r>
                <a:rPr lang="en-US" sz="20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harming the PED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delimitation;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2656271"/>
              <a:ext cx="10983450" cy="1188435"/>
              <a:chOff x="0" y="0"/>
              <a:chExt cx="2169570" cy="23475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169570" cy="234753"/>
              </a:xfrm>
              <a:custGeom>
                <a:avLst/>
                <a:gdLst/>
                <a:ahLst/>
                <a:cxnLst/>
                <a:rect r="r" b="b" t="t" l="l"/>
                <a:pathLst>
                  <a:path h="234753" w="2169570">
                    <a:moveTo>
                      <a:pt x="0" y="0"/>
                    </a:moveTo>
                    <a:lnTo>
                      <a:pt x="2169570" y="0"/>
                    </a:lnTo>
                    <a:lnTo>
                      <a:pt x="2169570" y="234753"/>
                    </a:lnTo>
                    <a:lnTo>
                      <a:pt x="0" y="234753"/>
                    </a:lnTo>
                    <a:close/>
                  </a:path>
                </a:pathLst>
              </a:custGeom>
              <a:solidFill>
                <a:srgbClr val="255012">
                  <a:alpha val="19608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2169570" cy="2919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5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80416" y="2771402"/>
              <a:ext cx="10375371" cy="891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60"/>
                </a:lnSpc>
              </a:pP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Our implementation achieved </a:t>
              </a:r>
              <a:r>
                <a:rPr lang="en-US" sz="20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comparable results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with </a:t>
              </a:r>
              <a:r>
                <a:rPr lang="en-US" sz="20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lower computational cost</a:t>
              </a:r>
              <a:r>
                <a:rPr lang="en-US" sz="20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23|33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- PERFORMANCE IN CHUSJ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5400000">
            <a:off x="4121852" y="3559229"/>
            <a:ext cx="268853" cy="1871763"/>
          </a:xfrm>
          <a:custGeom>
            <a:avLst/>
            <a:gdLst/>
            <a:ahLst/>
            <a:cxnLst/>
            <a:rect r="r" b="b" t="t" l="l"/>
            <a:pathLst>
              <a:path h="1871763" w="268853">
                <a:moveTo>
                  <a:pt x="0" y="0"/>
                </a:moveTo>
                <a:lnTo>
                  <a:pt x="268853" y="0"/>
                </a:lnTo>
                <a:lnTo>
                  <a:pt x="268853" y="1871763"/>
                </a:lnTo>
                <a:lnTo>
                  <a:pt x="0" y="1871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91244" y="2637370"/>
            <a:ext cx="8003138" cy="5783420"/>
          </a:xfrm>
          <a:custGeom>
            <a:avLst/>
            <a:gdLst/>
            <a:ahLst/>
            <a:cxnLst/>
            <a:rect r="r" b="b" t="t" l="l"/>
            <a:pathLst>
              <a:path h="5783420" w="8003138">
                <a:moveTo>
                  <a:pt x="0" y="0"/>
                </a:moveTo>
                <a:lnTo>
                  <a:pt x="8003138" y="0"/>
                </a:lnTo>
                <a:lnTo>
                  <a:pt x="8003138" y="5783420"/>
                </a:lnTo>
                <a:lnTo>
                  <a:pt x="0" y="578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9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1158" y="2440444"/>
            <a:ext cx="7683428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Results in CHUSJ Dataset: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Satisfying segmentation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of the retinal fluids;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C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onsistently </a:t>
            </a:r>
            <a:r>
              <a:rPr lang="en-US" b="true" sz="2000">
                <a:solidFill>
                  <a:srgbClr val="CE151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predicted fluid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in </a:t>
            </a:r>
            <a:r>
              <a:rPr lang="en-US" b="true" sz="2000">
                <a:solidFill>
                  <a:srgbClr val="CE151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choroid region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Similarly, the </a:t>
            </a:r>
            <a:r>
              <a:rPr lang="en-US" b="true" sz="2000">
                <a:solidFill>
                  <a:srgbClr val="CE151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PED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was </a:t>
            </a:r>
            <a:r>
              <a:rPr lang="en-US" b="true" sz="2000">
                <a:solidFill>
                  <a:srgbClr val="CE151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constantly oversegmented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influenced by the segmentation criteria seen in the training data.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428" y="4625562"/>
            <a:ext cx="6480891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0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Caused by the differences between datasets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554057" y="5065617"/>
            <a:ext cx="11123495" cy="1490711"/>
            <a:chOff x="0" y="0"/>
            <a:chExt cx="2929645" cy="39261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29645" cy="392615"/>
            </a:xfrm>
            <a:custGeom>
              <a:avLst/>
              <a:gdLst/>
              <a:ahLst/>
              <a:cxnLst/>
              <a:rect r="r" b="b" t="t" l="l"/>
              <a:pathLst>
                <a:path h="392615" w="2929645">
                  <a:moveTo>
                    <a:pt x="0" y="0"/>
                  </a:moveTo>
                  <a:lnTo>
                    <a:pt x="2929645" y="0"/>
                  </a:lnTo>
                  <a:lnTo>
                    <a:pt x="2929645" y="392615"/>
                  </a:lnTo>
                  <a:lnTo>
                    <a:pt x="0" y="392615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929645" cy="440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3944" y="5232936"/>
            <a:ext cx="8476431" cy="115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199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Processing with retinal delimitation: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overall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Dice coefficient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was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significantly improved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anatomical coherence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of the segmentations was also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enhanced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1296428" y="7331680"/>
          <a:ext cx="7252935" cy="2381250"/>
        </p:xfrm>
        <a:graphic>
          <a:graphicData uri="http://schemas.openxmlformats.org/drawingml/2006/table">
            <a:tbl>
              <a:tblPr/>
              <a:tblGrid>
                <a:gridCol w="4014096"/>
                <a:gridCol w="1131772"/>
                <a:gridCol w="1016554"/>
                <a:gridCol w="1090514"/>
              </a:tblGrid>
              <a:tr h="793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IRF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Without Retinal Delimitation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7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With Retinal Delimitation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0.52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296428" y="6861128"/>
            <a:ext cx="7252935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Dice Coefficients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24|33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91244" y="8484205"/>
            <a:ext cx="8003138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PED in </a:t>
            </a:r>
            <a:r>
              <a:rPr lang="en-US" sz="1700">
                <a:solidFill>
                  <a:srgbClr val="25246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 - PERFORMANCE IN CHUSJ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332694" y="2866244"/>
            <a:ext cx="7677710" cy="2408882"/>
          </a:xfrm>
          <a:custGeom>
            <a:avLst/>
            <a:gdLst/>
            <a:ahLst/>
            <a:cxnLst/>
            <a:rect r="r" b="b" t="t" l="l"/>
            <a:pathLst>
              <a:path h="2408882" w="7677710">
                <a:moveTo>
                  <a:pt x="0" y="0"/>
                </a:moveTo>
                <a:lnTo>
                  <a:pt x="7677710" y="0"/>
                </a:lnTo>
                <a:lnTo>
                  <a:pt x="7677710" y="2408881"/>
                </a:lnTo>
                <a:lnTo>
                  <a:pt x="0" y="2408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594" y="5789750"/>
            <a:ext cx="7677710" cy="3550941"/>
          </a:xfrm>
          <a:custGeom>
            <a:avLst/>
            <a:gdLst/>
            <a:ahLst/>
            <a:cxnLst/>
            <a:rect r="r" b="b" t="t" l="l"/>
            <a:pathLst>
              <a:path h="3550941" w="7677710">
                <a:moveTo>
                  <a:pt x="0" y="0"/>
                </a:moveTo>
                <a:lnTo>
                  <a:pt x="7677711" y="0"/>
                </a:lnTo>
                <a:lnTo>
                  <a:pt x="7677711" y="3550941"/>
                </a:lnTo>
                <a:lnTo>
                  <a:pt x="0" y="3550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830402" y="3975383"/>
            <a:ext cx="8898127" cy="3459766"/>
            <a:chOff x="0" y="0"/>
            <a:chExt cx="2343540" cy="9112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43540" cy="911214"/>
            </a:xfrm>
            <a:custGeom>
              <a:avLst/>
              <a:gdLst/>
              <a:ahLst/>
              <a:cxnLst/>
              <a:rect r="r" b="b" t="t" l="l"/>
              <a:pathLst>
                <a:path h="911214" w="2343540">
                  <a:moveTo>
                    <a:pt x="0" y="0"/>
                  </a:moveTo>
                  <a:lnTo>
                    <a:pt x="2343540" y="0"/>
                  </a:lnTo>
                  <a:lnTo>
                    <a:pt x="2343540" y="911214"/>
                  </a:lnTo>
                  <a:lnTo>
                    <a:pt x="0" y="911214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343540" cy="958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0869" y="4126021"/>
            <a:ext cx="6590030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CHUSJ Dataset Characteristics which Influence the Segmentation Performance: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choroid definition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and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noise levels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which are significantly different from the training data;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Only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one clinician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segmented the retinal fluids, while training data was annotated by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two clinicians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segmentation criteria of PED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differs from the criteria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 the training data.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25|33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83594" y="9445466"/>
            <a:ext cx="7677710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and PED in </a:t>
            </a:r>
            <a:r>
              <a:rPr lang="en-US" sz="1700">
                <a:solidFill>
                  <a:srgbClr val="25246D"/>
                </a:solidFill>
                <a:latin typeface="Inria Serif"/>
                <a:ea typeface="Inria Serif"/>
                <a:cs typeface="Inria Serif"/>
                <a:sym typeface="Inria Serif"/>
              </a:rPr>
              <a:t>blue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28433" y="4166076"/>
            <a:ext cx="9215668" cy="3196809"/>
            <a:chOff x="0" y="0"/>
            <a:chExt cx="2427172" cy="8419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27172" cy="841958"/>
            </a:xfrm>
            <a:custGeom>
              <a:avLst/>
              <a:gdLst/>
              <a:ahLst/>
              <a:cxnLst/>
              <a:rect r="r" b="b" t="t" l="l"/>
              <a:pathLst>
                <a:path h="841958" w="2427172">
                  <a:moveTo>
                    <a:pt x="0" y="0"/>
                  </a:moveTo>
                  <a:lnTo>
                    <a:pt x="2427172" y="0"/>
                  </a:lnTo>
                  <a:lnTo>
                    <a:pt x="2427172" y="841958"/>
                  </a:lnTo>
                  <a:lnTo>
                    <a:pt x="0" y="841958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27172" cy="889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INTERMEDIATE SLICE GENERATION - GAN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398153" y="2637370"/>
            <a:ext cx="8861147" cy="5870510"/>
          </a:xfrm>
          <a:custGeom>
            <a:avLst/>
            <a:gdLst/>
            <a:ahLst/>
            <a:cxnLst/>
            <a:rect r="r" b="b" t="t" l="l"/>
            <a:pathLst>
              <a:path h="5870510" w="8861147">
                <a:moveTo>
                  <a:pt x="0" y="0"/>
                </a:moveTo>
                <a:lnTo>
                  <a:pt x="8861147" y="0"/>
                </a:lnTo>
                <a:lnTo>
                  <a:pt x="8861147" y="5870509"/>
                </a:lnTo>
                <a:lnTo>
                  <a:pt x="0" y="5870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337916"/>
            <a:ext cx="6617743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Realistic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B-scans were generated;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distance between slices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significantly influenced the generation of intermediate slices;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Larger fluids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are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easier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to generate;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generation of IRF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is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most difficult task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 OCT, losses based on pixel-wise comparisons need to be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complemented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with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strong perceptual losses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26|33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INTERMEDIATE SLICE GENERATION - U-NET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06.F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928312" y="2816948"/>
            <a:ext cx="9780370" cy="5794869"/>
          </a:xfrm>
          <a:custGeom>
            <a:avLst/>
            <a:gdLst/>
            <a:ahLst/>
            <a:cxnLst/>
            <a:rect r="r" b="b" t="t" l="l"/>
            <a:pathLst>
              <a:path h="5794869" w="9780370">
                <a:moveTo>
                  <a:pt x="0" y="0"/>
                </a:moveTo>
                <a:lnTo>
                  <a:pt x="9780370" y="0"/>
                </a:lnTo>
                <a:lnTo>
                  <a:pt x="9780370" y="5794869"/>
                </a:lnTo>
                <a:lnTo>
                  <a:pt x="0" y="5794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328433" y="4176558"/>
            <a:ext cx="9145104" cy="3020010"/>
            <a:chOff x="0" y="0"/>
            <a:chExt cx="2408587" cy="7953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8587" cy="795394"/>
            </a:xfrm>
            <a:custGeom>
              <a:avLst/>
              <a:gdLst/>
              <a:ahLst/>
              <a:cxnLst/>
              <a:rect r="r" b="b" t="t" l="l"/>
              <a:pathLst>
                <a:path h="795394" w="2408587">
                  <a:moveTo>
                    <a:pt x="0" y="0"/>
                  </a:moveTo>
                  <a:lnTo>
                    <a:pt x="2408587" y="0"/>
                  </a:lnTo>
                  <a:lnTo>
                    <a:pt x="2408587" y="795394"/>
                  </a:lnTo>
                  <a:lnTo>
                    <a:pt x="0" y="795394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408587" cy="852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324488"/>
            <a:ext cx="660490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Produced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smoothed intermediate images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with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poor details and definition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By training the network using only a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pixel-wise loss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(MAE), the model produces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blurred outputs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introduction of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perceptual components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to the network loss would lead to a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more accurate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representation of the B-scans.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27|33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VOLUME ESTIMATION IN ORIGINAL OCT VOLUMES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884758" y="2637370"/>
            <a:ext cx="6471243" cy="6620930"/>
          </a:xfrm>
          <a:custGeom>
            <a:avLst/>
            <a:gdLst/>
            <a:ahLst/>
            <a:cxnLst/>
            <a:rect r="r" b="b" t="t" l="l"/>
            <a:pathLst>
              <a:path h="6620930" w="6471243">
                <a:moveTo>
                  <a:pt x="0" y="0"/>
                </a:moveTo>
                <a:lnTo>
                  <a:pt x="6471243" y="0"/>
                </a:lnTo>
                <a:lnTo>
                  <a:pt x="6471243" y="6620930"/>
                </a:lnTo>
                <a:lnTo>
                  <a:pt x="0" y="6620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48" t="0" r="-5107" b="-8736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351533" y="3584610"/>
            <a:ext cx="10233592" cy="2607687"/>
            <a:chOff x="0" y="0"/>
            <a:chExt cx="2695267" cy="6867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95267" cy="686798"/>
            </a:xfrm>
            <a:custGeom>
              <a:avLst/>
              <a:gdLst/>
              <a:ahLst/>
              <a:cxnLst/>
              <a:rect r="r" b="b" t="t" l="l"/>
              <a:pathLst>
                <a:path h="686798" w="2695267">
                  <a:moveTo>
                    <a:pt x="0" y="0"/>
                  </a:moveTo>
                  <a:lnTo>
                    <a:pt x="2695267" y="0"/>
                  </a:lnTo>
                  <a:lnTo>
                    <a:pt x="2695267" y="686798"/>
                  </a:lnTo>
                  <a:lnTo>
                    <a:pt x="0" y="686798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95267" cy="734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907378"/>
            <a:ext cx="7513986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Similar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to the values estimated using the GT masks;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volume differences are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limited by the capabilities of the segmentation model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Most errors occur in </a:t>
            </a:r>
            <a:r>
              <a:rPr lang="en-US" b="true" sz="2000">
                <a:solidFill>
                  <a:srgbClr val="CE151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where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model performed worse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and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regions are smaller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28|33</a:t>
            </a:r>
          </a:p>
        </p:txBody>
      </p: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2509528" y="7463912"/>
          <a:ext cx="4392807" cy="1600200"/>
        </p:xfrm>
        <a:graphic>
          <a:graphicData uri="http://schemas.openxmlformats.org/drawingml/2006/table">
            <a:tbl>
              <a:tblPr/>
              <a:tblGrid>
                <a:gridCol w="994293"/>
                <a:gridCol w="1135676"/>
                <a:gridCol w="1104918"/>
                <a:gridCol w="1157919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IRF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7" id="27"/>
          <p:cNvSpPr txBox="true"/>
          <p:nvPr/>
        </p:nvSpPr>
        <p:spPr>
          <a:xfrm rot="0">
            <a:off x="2500003" y="6797765"/>
            <a:ext cx="4392807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Fluid Volume MAE in mm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3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between GT and predicted masks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VOLUME ESTIMATION IN SUPER-RESOLVED OCT VOLUMES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84874" y="3603615"/>
            <a:ext cx="5015630" cy="5088786"/>
          </a:xfrm>
          <a:custGeom>
            <a:avLst/>
            <a:gdLst/>
            <a:ahLst/>
            <a:cxnLst/>
            <a:rect r="r" b="b" t="t" l="l"/>
            <a:pathLst>
              <a:path h="5088786" w="5015630">
                <a:moveTo>
                  <a:pt x="0" y="0"/>
                </a:moveTo>
                <a:lnTo>
                  <a:pt x="5015630" y="0"/>
                </a:lnTo>
                <a:lnTo>
                  <a:pt x="5015630" y="5088786"/>
                </a:lnTo>
                <a:lnTo>
                  <a:pt x="0" y="5088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6367" t="0" r="-4111" b="-702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09731" y="3639251"/>
            <a:ext cx="4934840" cy="5053149"/>
          </a:xfrm>
          <a:custGeom>
            <a:avLst/>
            <a:gdLst/>
            <a:ahLst/>
            <a:cxnLst/>
            <a:rect r="r" b="b" t="t" l="l"/>
            <a:pathLst>
              <a:path h="5053149" w="4934840">
                <a:moveTo>
                  <a:pt x="0" y="0"/>
                </a:moveTo>
                <a:lnTo>
                  <a:pt x="4934840" y="0"/>
                </a:lnTo>
                <a:lnTo>
                  <a:pt x="4934840" y="5053150"/>
                </a:lnTo>
                <a:lnTo>
                  <a:pt x="0" y="5053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28" t="0" r="-117989" b="-702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434608" y="3639251"/>
            <a:ext cx="8996780" cy="5017513"/>
            <a:chOff x="0" y="0"/>
            <a:chExt cx="2369522" cy="13214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69522" cy="1321485"/>
            </a:xfrm>
            <a:custGeom>
              <a:avLst/>
              <a:gdLst/>
              <a:ahLst/>
              <a:cxnLst/>
              <a:rect r="r" b="b" t="t" l="l"/>
              <a:pathLst>
                <a:path h="1321485" w="2369522">
                  <a:moveTo>
                    <a:pt x="0" y="0"/>
                  </a:moveTo>
                  <a:lnTo>
                    <a:pt x="2369522" y="0"/>
                  </a:lnTo>
                  <a:lnTo>
                    <a:pt x="2369522" y="1321485"/>
                  </a:lnTo>
                  <a:lnTo>
                    <a:pt x="0" y="1321485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369522" cy="1378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30400" y="4232251"/>
            <a:ext cx="6031541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results in the super-resolved volumes are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really similar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to those predicted through the fluid segmentation of the original OCT volumes;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Most differences occur in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segmentation of generated </a:t>
            </a:r>
            <a:r>
              <a:rPr lang="en-US" b="true" sz="2000">
                <a:solidFill>
                  <a:srgbClr val="CE151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IRF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which was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generated with poorer quality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Spectralis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volumes were those where most differences appear, since the quality of the generated fluid is poorer, due to the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larger inter-slice distance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29|33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56382" y="2195459"/>
            <a:ext cx="7302918" cy="4144630"/>
          </a:xfrm>
          <a:custGeom>
            <a:avLst/>
            <a:gdLst/>
            <a:ahLst/>
            <a:cxnLst/>
            <a:rect r="r" b="b" t="t" l="l"/>
            <a:pathLst>
              <a:path h="4144630" w="7302918">
                <a:moveTo>
                  <a:pt x="0" y="0"/>
                </a:moveTo>
                <a:lnTo>
                  <a:pt x="7302918" y="0"/>
                </a:lnTo>
                <a:lnTo>
                  <a:pt x="7302918" y="4144630"/>
                </a:lnTo>
                <a:lnTo>
                  <a:pt x="0" y="414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6088070" y="3308709"/>
            <a:ext cx="367621" cy="2559384"/>
          </a:xfrm>
          <a:custGeom>
            <a:avLst/>
            <a:gdLst/>
            <a:ahLst/>
            <a:cxnLst/>
            <a:rect r="r" b="b" t="t" l="l"/>
            <a:pathLst>
              <a:path h="2559384" w="367621">
                <a:moveTo>
                  <a:pt x="0" y="0"/>
                </a:moveTo>
                <a:lnTo>
                  <a:pt x="367621" y="0"/>
                </a:lnTo>
                <a:lnTo>
                  <a:pt x="367621" y="2559384"/>
                </a:lnTo>
                <a:lnTo>
                  <a:pt x="0" y="25593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-10800000">
            <a:off x="2702252" y="3502851"/>
            <a:ext cx="578591" cy="591801"/>
          </a:xfrm>
          <a:custGeom>
            <a:avLst/>
            <a:gdLst/>
            <a:ahLst/>
            <a:cxnLst/>
            <a:rect r="r" b="b" t="t" l="l"/>
            <a:pathLst>
              <a:path h="591801" w="578591">
                <a:moveTo>
                  <a:pt x="578591" y="0"/>
                </a:moveTo>
                <a:lnTo>
                  <a:pt x="0" y="0"/>
                </a:lnTo>
                <a:lnTo>
                  <a:pt x="0" y="591801"/>
                </a:lnTo>
                <a:lnTo>
                  <a:pt x="578591" y="591801"/>
                </a:lnTo>
                <a:lnTo>
                  <a:pt x="5785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95595" y="6831516"/>
            <a:ext cx="9818747" cy="1951676"/>
            <a:chOff x="0" y="0"/>
            <a:chExt cx="2586008" cy="5140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86007" cy="514022"/>
            </a:xfrm>
            <a:custGeom>
              <a:avLst/>
              <a:gdLst/>
              <a:ahLst/>
              <a:cxnLst/>
              <a:rect r="r" b="b" t="t" l="l"/>
              <a:pathLst>
                <a:path h="514022" w="2586007">
                  <a:moveTo>
                    <a:pt x="0" y="0"/>
                  </a:moveTo>
                  <a:lnTo>
                    <a:pt x="2586007" y="0"/>
                  </a:lnTo>
                  <a:lnTo>
                    <a:pt x="2586007" y="514022"/>
                  </a:lnTo>
                  <a:lnTo>
                    <a:pt x="0" y="514022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586008" cy="571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10035037" y="-9715850"/>
            <a:ext cx="1130443" cy="21591707"/>
            <a:chOff x="0" y="0"/>
            <a:chExt cx="297730" cy="56867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7730" cy="5686705"/>
            </a:xfrm>
            <a:custGeom>
              <a:avLst/>
              <a:gdLst/>
              <a:ahLst/>
              <a:cxnLst/>
              <a:rect r="r" b="b" t="t" l="l"/>
              <a:pathLst>
                <a:path h="5686705" w="297730">
                  <a:moveTo>
                    <a:pt x="0" y="0"/>
                  </a:moveTo>
                  <a:lnTo>
                    <a:pt x="297730" y="0"/>
                  </a:lnTo>
                  <a:lnTo>
                    <a:pt x="297730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97730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880193" y="-3263637"/>
            <a:ext cx="7315200" cy="4003409"/>
          </a:xfrm>
          <a:custGeom>
            <a:avLst/>
            <a:gdLst/>
            <a:ahLst/>
            <a:cxnLst/>
            <a:rect r="r" b="b" t="t" l="l"/>
            <a:pathLst>
              <a:path h="4003409" w="7315200">
                <a:moveTo>
                  <a:pt x="0" y="0"/>
                </a:moveTo>
                <a:lnTo>
                  <a:pt x="7315200" y="0"/>
                </a:lnTo>
                <a:lnTo>
                  <a:pt x="7315200" y="4003409"/>
                </a:lnTo>
                <a:lnTo>
                  <a:pt x="0" y="4003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56382" y="6395873"/>
            <a:ext cx="7302918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E34814"/>
                </a:solidFill>
                <a:latin typeface="Inria Serif"/>
                <a:ea typeface="Inria Serif"/>
                <a:cs typeface="Inria Serif"/>
                <a:sym typeface="Inria Serif"/>
              </a:rPr>
              <a:t>IRF </a:t>
            </a:r>
            <a:r>
              <a:rPr lang="en-US" sz="1699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 red, </a:t>
            </a:r>
            <a:r>
              <a:rPr lang="en-US" sz="1699">
                <a:solidFill>
                  <a:srgbClr val="3AB839"/>
                </a:solidFill>
                <a:latin typeface="Inria Serif"/>
                <a:ea typeface="Inria Serif"/>
                <a:cs typeface="Inria Serif"/>
                <a:sym typeface="Inria Serif"/>
              </a:rPr>
              <a:t>SRF </a:t>
            </a:r>
            <a:r>
              <a:rPr lang="en-US" sz="1699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 green, and </a:t>
            </a:r>
            <a:r>
              <a:rPr lang="en-US" sz="1699">
                <a:solidFill>
                  <a:srgbClr val="2680DD"/>
                </a:solidFill>
                <a:latin typeface="Inria Serif"/>
                <a:ea typeface="Inria Serif"/>
                <a:cs typeface="Inria Serif"/>
                <a:sym typeface="Inria Serif"/>
              </a:rPr>
              <a:t>PED </a:t>
            </a:r>
            <a:r>
              <a:rPr lang="en-US" sz="1699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 blue [1]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1547" y="8964167"/>
            <a:ext cx="12673906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[1] H. Bogunović et al., </a:t>
            </a:r>
            <a:r>
              <a:rPr lang="en-US" sz="1699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Chapter 14 - OCT fluid detection and quantification</a:t>
            </a:r>
            <a:r>
              <a:rPr lang="en-US" sz="1699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pp. 273–298. Academic Press, 2019.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9567" y="1950025"/>
            <a:ext cx="7416951" cy="145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Some Leading Causes of Blindness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Age-related Macular Degeneration (AMD)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Diabetic Macular Edema (DME)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Macular Edema Secondary to Retinal Vein Occlusion (RVO)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93448" y="3899580"/>
            <a:ext cx="5660077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Characterized by leaking </a:t>
            </a:r>
            <a:r>
              <a:rPr lang="en-US" sz="20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onto the retina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23110" y="4867461"/>
            <a:ext cx="5497540" cy="143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0"/>
              </a:lnSpc>
            </a:pPr>
            <a:r>
              <a:rPr lang="en-US" sz="19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Which can be classified in: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E34814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Intraretinal Fluid (IRF)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3AB839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Subretinal Fluid (SRF)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b="true" sz="1900">
                <a:solidFill>
                  <a:srgbClr val="2680D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Pigmental Epithelium</a:t>
            </a:r>
            <a:r>
              <a:rPr lang="en-US" b="true" sz="19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b="true" sz="1900">
                <a:solidFill>
                  <a:srgbClr val="2680D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Detatchment (PED)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536" y="7041506"/>
            <a:ext cx="8372616" cy="147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Characterization of fluid: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Important biomarker;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Laborious task;</a:t>
            </a:r>
          </a:p>
          <a:p>
            <a:pPr algn="just" marL="410214" indent="-205107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Conditioned by medical expertise and OCT quality and resolution.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702438" y="739772"/>
            <a:ext cx="16151357" cy="1124528"/>
            <a:chOff x="0" y="0"/>
            <a:chExt cx="21535142" cy="149937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577567" y="57150"/>
              <a:ext cx="17957575" cy="1442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PROBLEM</a:t>
              </a:r>
            </a:p>
            <a:p>
              <a:pPr algn="just">
                <a:lnSpc>
                  <a:spcPts val="4245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66675"/>
              <a:ext cx="3138785" cy="1432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01</a:t>
              </a:r>
            </a:p>
            <a:p>
              <a:pPr algn="r">
                <a:lnSpc>
                  <a:spcPts val="424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03|33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09528" y="1837350"/>
            <a:ext cx="15384854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VOLUME ESTIMATION IN SUPER-RESOLVED OCT VOLUMES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06.H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48260" y="2637370"/>
            <a:ext cx="7363255" cy="6957821"/>
            <a:chOff x="0" y="0"/>
            <a:chExt cx="9817674" cy="92770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4739360"/>
              <a:ext cx="4692566" cy="4537735"/>
            </a:xfrm>
            <a:custGeom>
              <a:avLst/>
              <a:gdLst/>
              <a:ahLst/>
              <a:cxnLst/>
              <a:rect r="r" b="b" t="t" l="l"/>
              <a:pathLst>
                <a:path h="4537735" w="4692566">
                  <a:moveTo>
                    <a:pt x="0" y="0"/>
                  </a:moveTo>
                  <a:lnTo>
                    <a:pt x="4692566" y="0"/>
                  </a:lnTo>
                  <a:lnTo>
                    <a:pt x="4692566" y="4537735"/>
                  </a:lnTo>
                  <a:lnTo>
                    <a:pt x="0" y="4537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125108" y="4739360"/>
              <a:ext cx="4692566" cy="4537735"/>
            </a:xfrm>
            <a:custGeom>
              <a:avLst/>
              <a:gdLst/>
              <a:ahLst/>
              <a:cxnLst/>
              <a:rect r="r" b="b" t="t" l="l"/>
              <a:pathLst>
                <a:path h="4537735" w="4692566">
                  <a:moveTo>
                    <a:pt x="0" y="0"/>
                  </a:moveTo>
                  <a:lnTo>
                    <a:pt x="4692566" y="0"/>
                  </a:lnTo>
                  <a:lnTo>
                    <a:pt x="4692566" y="4537735"/>
                  </a:lnTo>
                  <a:lnTo>
                    <a:pt x="0" y="4537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5125108" y="0"/>
              <a:ext cx="4692566" cy="4545923"/>
            </a:xfrm>
            <a:custGeom>
              <a:avLst/>
              <a:gdLst/>
              <a:ahLst/>
              <a:cxnLst/>
              <a:rect r="r" b="b" t="t" l="l"/>
              <a:pathLst>
                <a:path h="4545923" w="4692566">
                  <a:moveTo>
                    <a:pt x="0" y="0"/>
                  </a:moveTo>
                  <a:lnTo>
                    <a:pt x="4692566" y="0"/>
                  </a:lnTo>
                  <a:lnTo>
                    <a:pt x="4692566" y="4545923"/>
                  </a:lnTo>
                  <a:lnTo>
                    <a:pt x="0" y="454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2566" cy="4545923"/>
            </a:xfrm>
            <a:custGeom>
              <a:avLst/>
              <a:gdLst/>
              <a:ahLst/>
              <a:cxnLst/>
              <a:rect r="r" b="b" t="t" l="l"/>
              <a:pathLst>
                <a:path h="4545923" w="4692566">
                  <a:moveTo>
                    <a:pt x="0" y="0"/>
                  </a:moveTo>
                  <a:lnTo>
                    <a:pt x="4692566" y="0"/>
                  </a:lnTo>
                  <a:lnTo>
                    <a:pt x="4692566" y="4545923"/>
                  </a:lnTo>
                  <a:lnTo>
                    <a:pt x="0" y="4545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ESULTS A</a:t>
              </a: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ND DI</a:t>
              </a: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SCUSSION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 AND </a:t>
              </a:r>
              <a:r>
                <a:rPr lang="en-US" b="true" sz="4043" u="sng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METHODS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RESULTS AND DISCUSSION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06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30|33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48260" y="9701530"/>
            <a:ext cx="7790984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IRF in </a:t>
            </a:r>
            <a:r>
              <a:rPr lang="en-US" sz="17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red </a:t>
            </a:r>
            <a:r>
              <a:rPr lang="en-US" sz="17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and 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SRF in </a:t>
            </a:r>
            <a:r>
              <a:rPr lang="en-US" sz="1700">
                <a:solidFill>
                  <a:srgbClr val="0F8116"/>
                </a:solidFill>
                <a:latin typeface="Inria Serif"/>
                <a:ea typeface="Inria Serif"/>
                <a:cs typeface="Inria Serif"/>
                <a:sym typeface="Inria Serif"/>
              </a:rPr>
              <a:t>green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1945299" y="4126336"/>
          <a:ext cx="4392807" cy="1600200"/>
        </p:xfrm>
        <a:graphic>
          <a:graphicData uri="http://schemas.openxmlformats.org/drawingml/2006/table">
            <a:tbl>
              <a:tblPr/>
              <a:tblGrid>
                <a:gridCol w="994293"/>
                <a:gridCol w="1135676"/>
                <a:gridCol w="1104918"/>
                <a:gridCol w="1157919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IRF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28" id="28"/>
          <p:cNvSpPr txBox="true"/>
          <p:nvPr/>
        </p:nvSpPr>
        <p:spPr>
          <a:xfrm rot="0">
            <a:off x="1945299" y="3157761"/>
            <a:ext cx="4392807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Fluid Volume MAE in mm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3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between predicted masks in the original OCT volumes and in the generated OCT volumes</a:t>
            </a:r>
          </a:p>
        </p:txBody>
      </p:sp>
      <p:graphicFrame>
        <p:nvGraphicFramePr>
          <p:cNvPr name="Table 29" id="29"/>
          <p:cNvGraphicFramePr>
            <a:graphicFrameLocks noGrp="true"/>
          </p:cNvGraphicFramePr>
          <p:nvPr/>
        </p:nvGraphicFramePr>
        <p:xfrm>
          <a:off x="1945299" y="7501253"/>
          <a:ext cx="4392807" cy="1600200"/>
        </p:xfrm>
        <a:graphic>
          <a:graphicData uri="http://schemas.openxmlformats.org/drawingml/2006/table">
            <a:tbl>
              <a:tblPr/>
              <a:tblGrid>
                <a:gridCol w="994293"/>
                <a:gridCol w="1135676"/>
                <a:gridCol w="1104918"/>
                <a:gridCol w="1157919"/>
              </a:tblGrid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IRF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SRF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Inria Serif Bold"/>
                          <a:ea typeface="Inria Serif Bold"/>
                          <a:cs typeface="Inria Serif Bold"/>
                          <a:sym typeface="Inria Serif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Inria Serif"/>
                          <a:ea typeface="Inria Serif"/>
                          <a:cs typeface="Inria Serif"/>
                          <a:sym typeface="Inria Serif"/>
                        </a:rPr>
                        <a:t>0.009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0" id="30"/>
          <p:cNvSpPr txBox="true"/>
          <p:nvPr/>
        </p:nvSpPr>
        <p:spPr>
          <a:xfrm rot="0">
            <a:off x="1875661" y="6532678"/>
            <a:ext cx="4532084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Fluid Volume MAE in mm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3</a:t>
            </a: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between predicted masks in the original OCT volumes and in the super-resolved OCT volumes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969941" y="-9598470"/>
            <a:ext cx="1018934" cy="21591707"/>
            <a:chOff x="0" y="0"/>
            <a:chExt cx="268361" cy="568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6116" y="4039562"/>
            <a:ext cx="5235650" cy="3995690"/>
            <a:chOff x="0" y="0"/>
            <a:chExt cx="1378937" cy="10523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8937" cy="1052363"/>
            </a:xfrm>
            <a:custGeom>
              <a:avLst/>
              <a:gdLst/>
              <a:ahLst/>
              <a:cxnLst/>
              <a:rect r="r" b="b" t="t" l="l"/>
              <a:pathLst>
                <a:path h="1052363" w="1378937">
                  <a:moveTo>
                    <a:pt x="0" y="0"/>
                  </a:moveTo>
                  <a:lnTo>
                    <a:pt x="1378937" y="0"/>
                  </a:lnTo>
                  <a:lnTo>
                    <a:pt x="1378937" y="1052363"/>
                  </a:lnTo>
                  <a:lnTo>
                    <a:pt x="0" y="1052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55012">
                  <a:alpha val="19608"/>
                </a:srgbClr>
              </a:solidFill>
              <a:prstDash val="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378937" cy="1128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216840" y="0"/>
            <a:ext cx="2733353" cy="939280"/>
          </a:xfrm>
          <a:custGeom>
            <a:avLst/>
            <a:gdLst/>
            <a:ahLst/>
            <a:cxnLst/>
            <a:rect r="r" b="b" t="t" l="l"/>
            <a:pathLst>
              <a:path h="939280" w="2733353">
                <a:moveTo>
                  <a:pt x="0" y="0"/>
                </a:moveTo>
                <a:lnTo>
                  <a:pt x="2733353" y="0"/>
                </a:lnTo>
                <a:lnTo>
                  <a:pt x="2733353" y="939280"/>
                </a:lnTo>
                <a:lnTo>
                  <a:pt x="0" y="939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CON</a:t>
              </a:r>
              <a:r>
                <a:rPr lang="en-US" b="true" sz="4043" u="none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CLUSIONS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07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58612" y="3271450"/>
            <a:ext cx="2770658" cy="45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599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SEGMENTATION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6116" y="4229087"/>
            <a:ext cx="5094987" cy="324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19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size of the input patchs</a:t>
            </a: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and </a:t>
            </a:r>
            <a:r>
              <a:rPr lang="en-US" b="true" sz="19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how they are extracted</a:t>
            </a: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stroungly impact the performance of the segmentation model;</a:t>
            </a:r>
          </a:p>
          <a:p>
            <a:pPr algn="just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The </a:t>
            </a:r>
            <a:r>
              <a:rPr lang="en-US" b="true" sz="19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random transformations</a:t>
            </a: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applied to the input change the model’s performance;</a:t>
            </a:r>
          </a:p>
          <a:p>
            <a:pPr algn="just" marL="410211" indent="-205106" lvl="1">
              <a:lnSpc>
                <a:spcPts val="285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Results </a:t>
            </a:r>
            <a:r>
              <a:rPr lang="en-US" b="true" sz="19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comparable with the literature</a:t>
            </a: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were obtained, despite using a </a:t>
            </a:r>
            <a:r>
              <a:rPr lang="en-US" b="true" sz="19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computationally cheaper </a:t>
            </a:r>
            <a:r>
              <a:rPr lang="en-US" sz="19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approach.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25122" y="3137223"/>
            <a:ext cx="5235650" cy="744128"/>
            <a:chOff x="0" y="0"/>
            <a:chExt cx="1378937" cy="1959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8937" cy="195984"/>
            </a:xfrm>
            <a:custGeom>
              <a:avLst/>
              <a:gdLst/>
              <a:ahLst/>
              <a:cxnLst/>
              <a:rect r="r" b="b" t="t" l="l"/>
              <a:pathLst>
                <a:path h="195984" w="1378937">
                  <a:moveTo>
                    <a:pt x="0" y="0"/>
                  </a:moveTo>
                  <a:lnTo>
                    <a:pt x="1378937" y="0"/>
                  </a:lnTo>
                  <a:lnTo>
                    <a:pt x="1378937" y="195984"/>
                  </a:lnTo>
                  <a:lnTo>
                    <a:pt x="0" y="195984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378937" cy="27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27665" y="3163994"/>
            <a:ext cx="5236644" cy="4871257"/>
            <a:chOff x="0" y="0"/>
            <a:chExt cx="6982192" cy="649501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980866" cy="992171"/>
              <a:chOff x="0" y="0"/>
              <a:chExt cx="1378937" cy="19598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78937" cy="195984"/>
              </a:xfrm>
              <a:custGeom>
                <a:avLst/>
                <a:gdLst/>
                <a:ahLst/>
                <a:cxnLst/>
                <a:rect r="r" b="b" t="t" l="l"/>
                <a:pathLst>
                  <a:path h="195984" w="1378937">
                    <a:moveTo>
                      <a:pt x="0" y="0"/>
                    </a:moveTo>
                    <a:lnTo>
                      <a:pt x="1378937" y="0"/>
                    </a:lnTo>
                    <a:lnTo>
                      <a:pt x="1378937" y="195984"/>
                    </a:lnTo>
                    <a:lnTo>
                      <a:pt x="0" y="195984"/>
                    </a:lnTo>
                    <a:close/>
                  </a:path>
                </a:pathLst>
              </a:custGeom>
              <a:solidFill>
                <a:srgbClr val="255012">
                  <a:alpha val="19608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76200"/>
                <a:ext cx="1378937" cy="2721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26" y="1203118"/>
              <a:ext cx="6980866" cy="5291891"/>
              <a:chOff x="0" y="0"/>
              <a:chExt cx="1378937" cy="104531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78937" cy="1045312"/>
              </a:xfrm>
              <a:custGeom>
                <a:avLst/>
                <a:gdLst/>
                <a:ahLst/>
                <a:cxnLst/>
                <a:rect r="r" b="b" t="t" l="l"/>
                <a:pathLst>
                  <a:path h="1045312" w="1378937">
                    <a:moveTo>
                      <a:pt x="0" y="0"/>
                    </a:moveTo>
                    <a:lnTo>
                      <a:pt x="1378937" y="0"/>
                    </a:lnTo>
                    <a:lnTo>
                      <a:pt x="1378937" y="1045312"/>
                    </a:lnTo>
                    <a:lnTo>
                      <a:pt x="0" y="10453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55012">
                    <a:alpha val="19608"/>
                  </a:srgbClr>
                </a:solidFill>
                <a:prstDash val="dash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76200"/>
                <a:ext cx="1378937" cy="1121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1484894"/>
              <a:ext cx="6803082" cy="4786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Inter-slice distance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is very relevant in intermediate slice generation;</a:t>
              </a:r>
            </a:p>
            <a:p>
              <a:pPr algn="just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Pixel-wise losses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motivate the generative models to produce </a:t>
              </a: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accurate representations of speckle noise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, disregarding the appearance of some anatomically important structures;</a:t>
              </a:r>
            </a:p>
            <a:p>
              <a:pPr algn="just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Small fluid regions 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are harder to generate, as they change faster between consecutive B-scans.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644654" y="201194"/>
              <a:ext cx="3694211" cy="582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b="true" sz="2599">
                  <a:solidFill>
                    <a:srgbClr val="000000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GENERATION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26234" y="3163994"/>
            <a:ext cx="5236644" cy="4871257"/>
            <a:chOff x="0" y="0"/>
            <a:chExt cx="6982192" cy="649501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326" y="1203118"/>
              <a:ext cx="6980866" cy="5291891"/>
              <a:chOff x="0" y="0"/>
              <a:chExt cx="1378937" cy="104531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378937" cy="1045312"/>
              </a:xfrm>
              <a:custGeom>
                <a:avLst/>
                <a:gdLst/>
                <a:ahLst/>
                <a:cxnLst/>
                <a:rect r="r" b="b" t="t" l="l"/>
                <a:pathLst>
                  <a:path h="1045312" w="1378937">
                    <a:moveTo>
                      <a:pt x="0" y="0"/>
                    </a:moveTo>
                    <a:lnTo>
                      <a:pt x="1378937" y="0"/>
                    </a:lnTo>
                    <a:lnTo>
                      <a:pt x="1378937" y="1045312"/>
                    </a:lnTo>
                    <a:lnTo>
                      <a:pt x="0" y="10453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255012">
                    <a:alpha val="19608"/>
                  </a:srgbClr>
                </a:solidFill>
                <a:prstDash val="dash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76200"/>
                <a:ext cx="1378937" cy="1121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90500" y="1484894"/>
              <a:ext cx="6612582" cy="3338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Inherently </a:t>
              </a: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dependent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on the</a:t>
              </a: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 segmentation 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and </a:t>
              </a: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generation quality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;</a:t>
              </a:r>
            </a:p>
            <a:p>
              <a:pPr algn="just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More influenced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 by the </a:t>
              </a: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segmentation model 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than the generative model;</a:t>
              </a:r>
            </a:p>
            <a:p>
              <a:pPr algn="just" marL="410211" indent="-205106" lvl="1">
                <a:lnSpc>
                  <a:spcPts val="2850"/>
                </a:lnSpc>
                <a:buFont typeface="Arial"/>
                <a:buChar char="•"/>
              </a:pP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Less accurate in IRF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, which is hard to segment and generate due to its </a:t>
              </a:r>
              <a:r>
                <a:rPr lang="en-US" b="true" sz="1900">
                  <a:solidFill>
                    <a:srgbClr val="000000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anatomical characteristics</a:t>
              </a:r>
              <a:r>
                <a:rPr lang="en-US" sz="1900">
                  <a:solidFill>
                    <a:srgbClr val="000000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.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0"/>
              <a:ext cx="6980866" cy="992171"/>
              <a:chOff x="0" y="0"/>
              <a:chExt cx="1378937" cy="19598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78937" cy="195984"/>
              </a:xfrm>
              <a:custGeom>
                <a:avLst/>
                <a:gdLst/>
                <a:ahLst/>
                <a:cxnLst/>
                <a:rect r="r" b="b" t="t" l="l"/>
                <a:pathLst>
                  <a:path h="195984" w="1378937">
                    <a:moveTo>
                      <a:pt x="0" y="0"/>
                    </a:moveTo>
                    <a:lnTo>
                      <a:pt x="1378937" y="0"/>
                    </a:lnTo>
                    <a:lnTo>
                      <a:pt x="1378937" y="195984"/>
                    </a:lnTo>
                    <a:lnTo>
                      <a:pt x="0" y="195984"/>
                    </a:lnTo>
                    <a:close/>
                  </a:path>
                </a:pathLst>
              </a:custGeom>
              <a:solidFill>
                <a:srgbClr val="255012">
                  <a:alpha val="19608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76200"/>
                <a:ext cx="1378937" cy="2721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5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212796" y="201194"/>
              <a:ext cx="6590286" cy="582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9"/>
                </a:lnSpc>
              </a:pPr>
              <a:r>
                <a:rPr lang="en-US" b="true" sz="2599">
                  <a:solidFill>
                    <a:srgbClr val="000000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FLUID VOLUME ESTIMATION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31|33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-1477819"/>
            <a:ext cx="18288000" cy="11764819"/>
          </a:xfrm>
          <a:custGeom>
            <a:avLst/>
            <a:gdLst/>
            <a:ahLst/>
            <a:cxnLst/>
            <a:rect r="r" b="b" t="t" l="l"/>
            <a:pathLst>
              <a:path h="11764819" w="18288000">
                <a:moveTo>
                  <a:pt x="0" y="0"/>
                </a:moveTo>
                <a:lnTo>
                  <a:pt x="18288000" y="0"/>
                </a:lnTo>
                <a:lnTo>
                  <a:pt x="18288000" y="11764819"/>
                </a:lnTo>
                <a:lnTo>
                  <a:pt x="0" y="11764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26486" r="0" b="-139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0447" y="2768872"/>
            <a:ext cx="7570941" cy="744128"/>
            <a:chOff x="0" y="0"/>
            <a:chExt cx="1993993" cy="1959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3993" cy="195984"/>
            </a:xfrm>
            <a:custGeom>
              <a:avLst/>
              <a:gdLst/>
              <a:ahLst/>
              <a:cxnLst/>
              <a:rect r="r" b="b" t="t" l="l"/>
              <a:pathLst>
                <a:path h="195984" w="1993993">
                  <a:moveTo>
                    <a:pt x="0" y="0"/>
                  </a:moveTo>
                  <a:lnTo>
                    <a:pt x="1993993" y="0"/>
                  </a:lnTo>
                  <a:lnTo>
                    <a:pt x="1993993" y="195984"/>
                  </a:lnTo>
                  <a:lnTo>
                    <a:pt x="0" y="195984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993993" cy="27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 u="non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LIMITATIONS AND FUTURE WORK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271905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08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00447" y="2880903"/>
            <a:ext cx="7570941" cy="45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599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5866" y="3903120"/>
            <a:ext cx="6765681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b="true" sz="21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SEGMENTATION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Baseline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U-Net is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not capable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of both 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detailed and broader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segmentation;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Generalizes poorly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in other data sources.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4514" y="6571022"/>
            <a:ext cx="6765681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b="true" sz="21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GENERATION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Focuses more on the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accurate representation of speckle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rather than the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generation of fluids and other anatomically relevant structures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4856" y="2880903"/>
            <a:ext cx="3388875" cy="45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b="true" sz="2599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FUTURE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79306" y="3903120"/>
            <a:ext cx="6994027" cy="22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b="true" sz="21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SEGMENTATION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Implementation of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more complex networks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, which combine shallow and deep features;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Condition the input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of the segmentation network to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include additional information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of the retina;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Train the model on data from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different sources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79306" y="6571022"/>
            <a:ext cx="6799974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b="true" sz="21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GENERATION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Include</a:t>
            </a:r>
            <a:r>
              <a:rPr lang="en-US" b="true" sz="20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stronger perceptual losses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 (e.g. LPIPS);</a:t>
            </a:r>
          </a:p>
          <a:p>
            <a:pPr algn="just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Introduce </a:t>
            </a:r>
            <a:r>
              <a:rPr lang="en-US" b="true" sz="20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attention blocks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into the generator architecture.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9969941" y="-9598470"/>
            <a:ext cx="1018934" cy="21591707"/>
            <a:chOff x="0" y="0"/>
            <a:chExt cx="268361" cy="56867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3577567" y="57150"/>
              <a:ext cx="17957575" cy="756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LIMITATIONS AND FUTURE WORK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08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13546152" y="-115189"/>
            <a:ext cx="566554" cy="1606209"/>
          </a:xfrm>
          <a:custGeom>
            <a:avLst/>
            <a:gdLst/>
            <a:ahLst/>
            <a:cxnLst/>
            <a:rect r="r" b="b" t="t" l="l"/>
            <a:pathLst>
              <a:path h="1606209" w="566554">
                <a:moveTo>
                  <a:pt x="0" y="0"/>
                </a:moveTo>
                <a:lnTo>
                  <a:pt x="566554" y="0"/>
                </a:lnTo>
                <a:lnTo>
                  <a:pt x="566554" y="1606210"/>
                </a:lnTo>
                <a:lnTo>
                  <a:pt x="0" y="1606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00447" y="3720437"/>
            <a:ext cx="7570941" cy="4633709"/>
            <a:chOff x="0" y="0"/>
            <a:chExt cx="1993993" cy="12204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3993" cy="1220401"/>
            </a:xfrm>
            <a:custGeom>
              <a:avLst/>
              <a:gdLst/>
              <a:ahLst/>
              <a:cxnLst/>
              <a:rect r="r" b="b" t="t" l="l"/>
              <a:pathLst>
                <a:path h="1220401" w="1993993">
                  <a:moveTo>
                    <a:pt x="0" y="0"/>
                  </a:moveTo>
                  <a:lnTo>
                    <a:pt x="1993993" y="0"/>
                  </a:lnTo>
                  <a:lnTo>
                    <a:pt x="1993993" y="1220401"/>
                  </a:lnTo>
                  <a:lnTo>
                    <a:pt x="0" y="1220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55012">
                  <a:alpha val="19608"/>
                </a:srgbClr>
              </a:solidFill>
              <a:prstDash val="dash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993993" cy="1296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690849" y="2787517"/>
            <a:ext cx="7570941" cy="744128"/>
            <a:chOff x="0" y="0"/>
            <a:chExt cx="1993993" cy="1959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93993" cy="195984"/>
            </a:xfrm>
            <a:custGeom>
              <a:avLst/>
              <a:gdLst/>
              <a:ahLst/>
              <a:cxnLst/>
              <a:rect r="r" b="b" t="t" l="l"/>
              <a:pathLst>
                <a:path h="195984" w="1993993">
                  <a:moveTo>
                    <a:pt x="0" y="0"/>
                  </a:moveTo>
                  <a:lnTo>
                    <a:pt x="1993993" y="0"/>
                  </a:lnTo>
                  <a:lnTo>
                    <a:pt x="1993993" y="195984"/>
                  </a:lnTo>
                  <a:lnTo>
                    <a:pt x="0" y="195984"/>
                  </a:lnTo>
                  <a:close/>
                </a:path>
              </a:pathLst>
            </a:custGeom>
            <a:solidFill>
              <a:srgbClr val="255012">
                <a:alpha val="19608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993993" cy="27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90849" y="3720437"/>
            <a:ext cx="7570941" cy="4633709"/>
            <a:chOff x="0" y="0"/>
            <a:chExt cx="1993993" cy="122040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93993" cy="1220401"/>
            </a:xfrm>
            <a:custGeom>
              <a:avLst/>
              <a:gdLst/>
              <a:ahLst/>
              <a:cxnLst/>
              <a:rect r="r" b="b" t="t" l="l"/>
              <a:pathLst>
                <a:path h="1220401" w="1993993">
                  <a:moveTo>
                    <a:pt x="0" y="0"/>
                  </a:moveTo>
                  <a:lnTo>
                    <a:pt x="1993993" y="0"/>
                  </a:lnTo>
                  <a:lnTo>
                    <a:pt x="1993993" y="1220401"/>
                  </a:lnTo>
                  <a:lnTo>
                    <a:pt x="0" y="1220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255012">
                  <a:alpha val="19608"/>
                </a:srgbClr>
              </a:solidFill>
              <a:prstDash val="dash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993993" cy="1296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32|33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21155" y="5057775"/>
            <a:ext cx="3664740" cy="126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b="true" sz="3438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THANK YOU!</a:t>
            </a:r>
          </a:p>
          <a:p>
            <a:pPr algn="ctr">
              <a:lnSpc>
                <a:spcPts val="5158"/>
              </a:lnSpc>
            </a:pPr>
            <a:r>
              <a:rPr lang="en-US" b="true" sz="3438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ANY QUESTION?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9120188" y="3308195"/>
            <a:ext cx="47625" cy="4846861"/>
            <a:chOff x="0" y="0"/>
            <a:chExt cx="12543" cy="12765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276539"/>
            </a:xfrm>
            <a:custGeom>
              <a:avLst/>
              <a:gdLst/>
              <a:ahLst/>
              <a:cxnLst/>
              <a:rect r="r" b="b" t="t" l="l"/>
              <a:pathLst>
                <a:path h="12765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76539"/>
                  </a:lnTo>
                  <a:lnTo>
                    <a:pt x="0" y="1276539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543" cy="1333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8929630">
            <a:off x="8211529" y="10375455"/>
            <a:ext cx="2238747" cy="2238747"/>
          </a:xfrm>
          <a:custGeom>
            <a:avLst/>
            <a:gdLst/>
            <a:ahLst/>
            <a:cxnLst/>
            <a:rect r="r" b="b" t="t" l="l"/>
            <a:pathLst>
              <a:path h="2238747" w="2238747">
                <a:moveTo>
                  <a:pt x="0" y="0"/>
                </a:moveTo>
                <a:lnTo>
                  <a:pt x="2238746" y="0"/>
                </a:lnTo>
                <a:lnTo>
                  <a:pt x="2238746" y="2238746"/>
                </a:lnTo>
                <a:lnTo>
                  <a:pt x="0" y="2238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31191" y="6319752"/>
            <a:ext cx="1163884" cy="1163884"/>
          </a:xfrm>
          <a:custGeom>
            <a:avLst/>
            <a:gdLst/>
            <a:ahLst/>
            <a:cxnLst/>
            <a:rect r="r" b="b" t="t" l="l"/>
            <a:pathLst>
              <a:path h="1163884" w="1163884">
                <a:moveTo>
                  <a:pt x="0" y="0"/>
                </a:moveTo>
                <a:lnTo>
                  <a:pt x="1163884" y="0"/>
                </a:lnTo>
                <a:lnTo>
                  <a:pt x="1163884" y="1163884"/>
                </a:lnTo>
                <a:lnTo>
                  <a:pt x="0" y="1163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1441805" y="3435514"/>
            <a:ext cx="1163884" cy="1163884"/>
          </a:xfrm>
          <a:custGeom>
            <a:avLst/>
            <a:gdLst/>
            <a:ahLst/>
            <a:cxnLst/>
            <a:rect r="r" b="b" t="t" l="l"/>
            <a:pathLst>
              <a:path h="1163884" w="1163884">
                <a:moveTo>
                  <a:pt x="0" y="0"/>
                </a:moveTo>
                <a:lnTo>
                  <a:pt x="1163884" y="0"/>
                </a:lnTo>
                <a:lnTo>
                  <a:pt x="1163884" y="1163884"/>
                </a:lnTo>
                <a:lnTo>
                  <a:pt x="0" y="1163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8949728" y="7709648"/>
            <a:ext cx="388543" cy="5154704"/>
            <a:chOff x="0" y="0"/>
            <a:chExt cx="102332" cy="1357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332" cy="1357618"/>
            </a:xfrm>
            <a:custGeom>
              <a:avLst/>
              <a:gdLst/>
              <a:ahLst/>
              <a:cxnLst/>
              <a:rect r="r" b="b" t="t" l="l"/>
              <a:pathLst>
                <a:path h="1357618" w="102332">
                  <a:moveTo>
                    <a:pt x="0" y="0"/>
                  </a:moveTo>
                  <a:lnTo>
                    <a:pt x="102332" y="0"/>
                  </a:lnTo>
                  <a:lnTo>
                    <a:pt x="102332" y="1357618"/>
                  </a:lnTo>
                  <a:lnTo>
                    <a:pt x="0" y="1357618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02332" cy="1414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3342126">
            <a:off x="6933187" y="-29637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97673" y="1700199"/>
            <a:ext cx="10482867" cy="1819496"/>
            <a:chOff x="0" y="0"/>
            <a:chExt cx="798633" cy="1386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633" cy="138618"/>
            </a:xfrm>
            <a:custGeom>
              <a:avLst/>
              <a:gdLst/>
              <a:ahLst/>
              <a:cxnLst/>
              <a:rect r="r" b="b" t="t" l="l"/>
              <a:pathLst>
                <a:path h="138618" w="798633">
                  <a:moveTo>
                    <a:pt x="0" y="0"/>
                  </a:moveTo>
                  <a:lnTo>
                    <a:pt x="798633" y="0"/>
                  </a:lnTo>
                  <a:lnTo>
                    <a:pt x="798633" y="138618"/>
                  </a:lnTo>
                  <a:lnTo>
                    <a:pt x="0" y="138618"/>
                  </a:lnTo>
                  <a:close/>
                </a:path>
              </a:pathLst>
            </a:custGeom>
            <a:solidFill>
              <a:srgbClr val="271905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798633" cy="195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93490" y="3756901"/>
            <a:ext cx="9775474" cy="1128697"/>
            <a:chOff x="0" y="0"/>
            <a:chExt cx="744740" cy="859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4740" cy="85989"/>
            </a:xfrm>
            <a:custGeom>
              <a:avLst/>
              <a:gdLst/>
              <a:ahLst/>
              <a:cxnLst/>
              <a:rect r="r" b="b" t="t" l="l"/>
              <a:pathLst>
                <a:path h="85989" w="744740">
                  <a:moveTo>
                    <a:pt x="0" y="0"/>
                  </a:moveTo>
                  <a:lnTo>
                    <a:pt x="744740" y="0"/>
                  </a:lnTo>
                  <a:lnTo>
                    <a:pt x="744740" y="85989"/>
                  </a:lnTo>
                  <a:lnTo>
                    <a:pt x="0" y="85989"/>
                  </a:lnTo>
                  <a:close/>
                </a:path>
              </a:pathLst>
            </a:custGeom>
            <a:solidFill>
              <a:srgbClr val="255012">
                <a:alpha val="22745"/>
              </a:srgbClr>
            </a:solidFill>
            <a:ln w="28575" cap="sq">
              <a:solidFill>
                <a:srgbClr val="3D526D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744740" cy="13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93490" y="4952273"/>
            <a:ext cx="9775474" cy="1123663"/>
            <a:chOff x="0" y="0"/>
            <a:chExt cx="744740" cy="856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4740" cy="85606"/>
            </a:xfrm>
            <a:custGeom>
              <a:avLst/>
              <a:gdLst/>
              <a:ahLst/>
              <a:cxnLst/>
              <a:rect r="r" b="b" t="t" l="l"/>
              <a:pathLst>
                <a:path h="85606" w="744740">
                  <a:moveTo>
                    <a:pt x="0" y="0"/>
                  </a:moveTo>
                  <a:lnTo>
                    <a:pt x="744740" y="0"/>
                  </a:lnTo>
                  <a:lnTo>
                    <a:pt x="744740" y="85606"/>
                  </a:lnTo>
                  <a:lnTo>
                    <a:pt x="0" y="85606"/>
                  </a:lnTo>
                  <a:close/>
                </a:path>
              </a:pathLst>
            </a:custGeom>
            <a:solidFill>
              <a:srgbClr val="255012">
                <a:alpha val="22745"/>
              </a:srgbClr>
            </a:solidFill>
            <a:ln w="28575" cap="sq">
              <a:solidFill>
                <a:srgbClr val="3D526D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744740" cy="13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93490" y="6142611"/>
            <a:ext cx="9775474" cy="1390363"/>
            <a:chOff x="0" y="0"/>
            <a:chExt cx="744740" cy="1059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4740" cy="105924"/>
            </a:xfrm>
            <a:custGeom>
              <a:avLst/>
              <a:gdLst/>
              <a:ahLst/>
              <a:cxnLst/>
              <a:rect r="r" b="b" t="t" l="l"/>
              <a:pathLst>
                <a:path h="105924" w="744740">
                  <a:moveTo>
                    <a:pt x="0" y="0"/>
                  </a:moveTo>
                  <a:lnTo>
                    <a:pt x="744740" y="0"/>
                  </a:lnTo>
                  <a:lnTo>
                    <a:pt x="744740" y="105924"/>
                  </a:lnTo>
                  <a:lnTo>
                    <a:pt x="0" y="105924"/>
                  </a:lnTo>
                  <a:close/>
                </a:path>
              </a:pathLst>
            </a:custGeom>
            <a:solidFill>
              <a:srgbClr val="255012">
                <a:alpha val="22745"/>
              </a:srgbClr>
            </a:solidFill>
            <a:ln w="28575" cap="sq">
              <a:solidFill>
                <a:srgbClr val="3D526D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44740" cy="153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93490" y="7599649"/>
            <a:ext cx="9775474" cy="987151"/>
            <a:chOff x="0" y="0"/>
            <a:chExt cx="744740" cy="75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4740" cy="75206"/>
            </a:xfrm>
            <a:custGeom>
              <a:avLst/>
              <a:gdLst/>
              <a:ahLst/>
              <a:cxnLst/>
              <a:rect r="r" b="b" t="t" l="l"/>
              <a:pathLst>
                <a:path h="75206" w="744740">
                  <a:moveTo>
                    <a:pt x="0" y="0"/>
                  </a:moveTo>
                  <a:lnTo>
                    <a:pt x="744740" y="0"/>
                  </a:lnTo>
                  <a:lnTo>
                    <a:pt x="744740" y="75206"/>
                  </a:lnTo>
                  <a:lnTo>
                    <a:pt x="0" y="75206"/>
                  </a:lnTo>
                  <a:close/>
                </a:path>
              </a:pathLst>
            </a:custGeom>
            <a:solidFill>
              <a:srgbClr val="255012">
                <a:alpha val="22745"/>
              </a:srgbClr>
            </a:solidFill>
            <a:ln w="28575" cap="sq">
              <a:solidFill>
                <a:srgbClr val="3D526D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44740" cy="122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24450" y="-416483"/>
            <a:ext cx="2075750" cy="10924069"/>
            <a:chOff x="0" y="0"/>
            <a:chExt cx="546700" cy="28771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6700" cy="2877121"/>
            </a:xfrm>
            <a:custGeom>
              <a:avLst/>
              <a:gdLst/>
              <a:ahLst/>
              <a:cxnLst/>
              <a:rect r="r" b="b" t="t" l="l"/>
              <a:pathLst>
                <a:path h="2877121" w="546700">
                  <a:moveTo>
                    <a:pt x="0" y="0"/>
                  </a:moveTo>
                  <a:lnTo>
                    <a:pt x="546700" y="0"/>
                  </a:lnTo>
                  <a:lnTo>
                    <a:pt x="546700" y="2877121"/>
                  </a:lnTo>
                  <a:lnTo>
                    <a:pt x="0" y="2877121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46700" cy="2934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968767" y="4040452"/>
            <a:ext cx="2356156" cy="50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57"/>
              </a:lnSpc>
            </a:pPr>
            <a:r>
              <a:rPr lang="en-US" sz="3768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68767" y="5260311"/>
            <a:ext cx="2356156" cy="50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57"/>
              </a:lnSpc>
            </a:pPr>
            <a:r>
              <a:rPr lang="en-US" sz="3768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68767" y="6614934"/>
            <a:ext cx="2356156" cy="50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57"/>
              </a:lnSpc>
            </a:pPr>
            <a:r>
              <a:rPr lang="en-US" sz="3768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68767" y="7832177"/>
            <a:ext cx="2356156" cy="50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57"/>
              </a:lnSpc>
            </a:pPr>
            <a:r>
              <a:rPr lang="en-US" sz="3768" b="true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555457" y="1700199"/>
            <a:ext cx="47625" cy="7005923"/>
            <a:chOff x="0" y="0"/>
            <a:chExt cx="12543" cy="184518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43" cy="1845181"/>
            </a:xfrm>
            <a:custGeom>
              <a:avLst/>
              <a:gdLst/>
              <a:ahLst/>
              <a:cxnLst/>
              <a:rect r="r" b="b" t="t" l="l"/>
              <a:pathLst>
                <a:path h="1845181" w="12543">
                  <a:moveTo>
                    <a:pt x="0" y="0"/>
                  </a:moveTo>
                  <a:lnTo>
                    <a:pt x="12543" y="0"/>
                  </a:lnTo>
                  <a:lnTo>
                    <a:pt x="12543" y="1845181"/>
                  </a:lnTo>
                  <a:lnTo>
                    <a:pt x="0" y="1845181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543" cy="1892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15787021" y="1164266"/>
            <a:ext cx="1163884" cy="1163884"/>
          </a:xfrm>
          <a:custGeom>
            <a:avLst/>
            <a:gdLst/>
            <a:ahLst/>
            <a:cxnLst/>
            <a:rect r="r" b="b" t="t" l="l"/>
            <a:pathLst>
              <a:path h="1163884" w="1163884">
                <a:moveTo>
                  <a:pt x="0" y="0"/>
                </a:moveTo>
                <a:lnTo>
                  <a:pt x="1163884" y="0"/>
                </a:lnTo>
                <a:lnTo>
                  <a:pt x="1163884" y="1163885"/>
                </a:lnTo>
                <a:lnTo>
                  <a:pt x="0" y="1163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-5400000">
            <a:off x="-5413353" y="2335873"/>
            <a:ext cx="16151357" cy="600775"/>
            <a:chOff x="0" y="0"/>
            <a:chExt cx="21535142" cy="80103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3577567" y="57150"/>
              <a:ext cx="17957575" cy="743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DISSERTATION OBJECTIVES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02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958277" y="1792846"/>
            <a:ext cx="10215604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b="true" sz="2200">
                <a:solidFill>
                  <a:srgbClr val="FFFFFF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Analyze retinal OCT scans, classifying the retinal fluids in three different types (IRF, SRF, and PED) and quantifying their respective volumes. </a:t>
            </a:r>
          </a:p>
          <a:p>
            <a:pPr algn="just" marL="474983" indent="-237491" lvl="1">
              <a:lnSpc>
                <a:spcPts val="3300"/>
              </a:lnSpc>
              <a:buFont typeface="Arial"/>
              <a:buChar char="•"/>
            </a:pPr>
            <a:r>
              <a:rPr lang="en-US" b="true" sz="2200">
                <a:solidFill>
                  <a:srgbClr val="FFFFFF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Increase the inter-slice resolution of the OCT volumes, with the aim of improving the fluid volume estimation.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88970" y="3945202"/>
            <a:ext cx="9012594" cy="71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b="true" sz="21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Develop different 2D deep learning models for the segmentation of different retinal fluid types (IRF, SRF, and PED) in OCT volumes.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088970" y="5084897"/>
            <a:ext cx="9084911" cy="71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b="true" sz="21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Evaluate the performance of the best segmentation model in different datasets and estimate the volume of each fluid using its predicted masks.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88970" y="6275236"/>
            <a:ext cx="9084911" cy="1075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b="true" sz="21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Use a generative model for synthesizing intermediate slices in OCT volumes, in order to improve their inter-slice resolution of the volume, and assessing the quality of the super-resolved volume.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88970" y="7732274"/>
            <a:ext cx="9084911" cy="71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8"/>
              </a:lnSpc>
            </a:pPr>
            <a:r>
              <a:rPr lang="en-US" b="true" sz="21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Investigate the impact of intermediate slice synthesis on the fluid volume estimation.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04|33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897673" y="3756998"/>
            <a:ext cx="623747" cy="1128697"/>
            <a:chOff x="0" y="0"/>
            <a:chExt cx="47520" cy="8598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520" cy="85989"/>
            </a:xfrm>
            <a:custGeom>
              <a:avLst/>
              <a:gdLst/>
              <a:ahLst/>
              <a:cxnLst/>
              <a:rect r="r" b="b" t="t" l="l"/>
              <a:pathLst>
                <a:path h="85989" w="47520">
                  <a:moveTo>
                    <a:pt x="0" y="0"/>
                  </a:moveTo>
                  <a:lnTo>
                    <a:pt x="47520" y="0"/>
                  </a:lnTo>
                  <a:lnTo>
                    <a:pt x="47520" y="85989"/>
                  </a:lnTo>
                  <a:lnTo>
                    <a:pt x="0" y="85989"/>
                  </a:lnTo>
                  <a:close/>
                </a:path>
              </a:pathLst>
            </a:custGeom>
            <a:solidFill>
              <a:srgbClr val="255012">
                <a:alpha val="11765"/>
              </a:srgbClr>
            </a:solidFill>
            <a:ln w="28575" cap="sq">
              <a:solidFill>
                <a:srgbClr val="3D526D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47520" cy="13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897673" y="4952273"/>
            <a:ext cx="623747" cy="1123663"/>
            <a:chOff x="0" y="0"/>
            <a:chExt cx="47520" cy="85606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520" cy="85606"/>
            </a:xfrm>
            <a:custGeom>
              <a:avLst/>
              <a:gdLst/>
              <a:ahLst/>
              <a:cxnLst/>
              <a:rect r="r" b="b" t="t" l="l"/>
              <a:pathLst>
                <a:path h="85606" w="47520">
                  <a:moveTo>
                    <a:pt x="0" y="0"/>
                  </a:moveTo>
                  <a:lnTo>
                    <a:pt x="47520" y="0"/>
                  </a:lnTo>
                  <a:lnTo>
                    <a:pt x="47520" y="85606"/>
                  </a:lnTo>
                  <a:lnTo>
                    <a:pt x="0" y="85606"/>
                  </a:lnTo>
                  <a:close/>
                </a:path>
              </a:pathLst>
            </a:custGeom>
            <a:solidFill>
              <a:srgbClr val="255012">
                <a:alpha val="11765"/>
              </a:srgbClr>
            </a:solidFill>
            <a:ln w="28575" cap="sq">
              <a:solidFill>
                <a:srgbClr val="3D526D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47520" cy="13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5897673" y="6147645"/>
            <a:ext cx="623747" cy="1385329"/>
            <a:chOff x="0" y="0"/>
            <a:chExt cx="47520" cy="10554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7520" cy="105541"/>
            </a:xfrm>
            <a:custGeom>
              <a:avLst/>
              <a:gdLst/>
              <a:ahLst/>
              <a:cxnLst/>
              <a:rect r="r" b="b" t="t" l="l"/>
              <a:pathLst>
                <a:path h="105541" w="47520">
                  <a:moveTo>
                    <a:pt x="0" y="0"/>
                  </a:moveTo>
                  <a:lnTo>
                    <a:pt x="47520" y="0"/>
                  </a:lnTo>
                  <a:lnTo>
                    <a:pt x="47520" y="105541"/>
                  </a:lnTo>
                  <a:lnTo>
                    <a:pt x="0" y="105541"/>
                  </a:lnTo>
                  <a:close/>
                </a:path>
              </a:pathLst>
            </a:custGeom>
            <a:solidFill>
              <a:srgbClr val="255012">
                <a:alpha val="11765"/>
              </a:srgbClr>
            </a:solidFill>
            <a:ln w="28575" cap="sq">
              <a:solidFill>
                <a:srgbClr val="3D526D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47520" cy="153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897673" y="7609174"/>
            <a:ext cx="623747" cy="977626"/>
            <a:chOff x="0" y="0"/>
            <a:chExt cx="47520" cy="744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7520" cy="74480"/>
            </a:xfrm>
            <a:custGeom>
              <a:avLst/>
              <a:gdLst/>
              <a:ahLst/>
              <a:cxnLst/>
              <a:rect r="r" b="b" t="t" l="l"/>
              <a:pathLst>
                <a:path h="74480" w="47520">
                  <a:moveTo>
                    <a:pt x="0" y="0"/>
                  </a:moveTo>
                  <a:lnTo>
                    <a:pt x="47520" y="0"/>
                  </a:lnTo>
                  <a:lnTo>
                    <a:pt x="47520" y="74480"/>
                  </a:lnTo>
                  <a:lnTo>
                    <a:pt x="0" y="74480"/>
                  </a:lnTo>
                  <a:close/>
                </a:path>
              </a:pathLst>
            </a:custGeom>
            <a:solidFill>
              <a:srgbClr val="255012">
                <a:alpha val="11765"/>
              </a:srgbClr>
            </a:solidFill>
            <a:ln w="28575" cap="sq">
              <a:solidFill>
                <a:srgbClr val="3D526D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47520" cy="122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2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855719" y="7936185"/>
            <a:ext cx="8885236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2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Articles focused on 2D or 2.5D segmentation in OCT volumes.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8064" y="7059885"/>
            <a:ext cx="343255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500" b="true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Included: </a:t>
            </a:r>
            <a:r>
              <a:rPr lang="en-US" sz="250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20</a:t>
            </a:r>
          </a:p>
          <a:p>
            <a:pPr algn="just">
              <a:lnSpc>
                <a:spcPts val="3450"/>
              </a:lnSpc>
              <a:spcBef>
                <a:spcPct val="0"/>
              </a:spcBef>
            </a:pPr>
            <a:r>
              <a:rPr lang="en-US" b="true" sz="2500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Criteria: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62719" y="8031435"/>
            <a:ext cx="293000" cy="274888"/>
          </a:xfrm>
          <a:custGeom>
            <a:avLst/>
            <a:gdLst/>
            <a:ahLst/>
            <a:cxnLst/>
            <a:rect r="r" b="b" t="t" l="l"/>
            <a:pathLst>
              <a:path h="274888" w="293000">
                <a:moveTo>
                  <a:pt x="0" y="0"/>
                </a:moveTo>
                <a:lnTo>
                  <a:pt x="293000" y="0"/>
                </a:lnTo>
                <a:lnTo>
                  <a:pt x="293000" y="274888"/>
                </a:lnTo>
                <a:lnTo>
                  <a:pt x="0" y="27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18064" y="5488993"/>
            <a:ext cx="303848" cy="229267"/>
          </a:xfrm>
          <a:custGeom>
            <a:avLst/>
            <a:gdLst/>
            <a:ahLst/>
            <a:cxnLst/>
            <a:rect r="r" b="b" t="t" l="l"/>
            <a:pathLst>
              <a:path h="229267" w="303848">
                <a:moveTo>
                  <a:pt x="0" y="0"/>
                </a:moveTo>
                <a:lnTo>
                  <a:pt x="303848" y="0"/>
                </a:lnTo>
                <a:lnTo>
                  <a:pt x="303848" y="229267"/>
                </a:lnTo>
                <a:lnTo>
                  <a:pt x="0" y="22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8064" y="5890995"/>
            <a:ext cx="303848" cy="229267"/>
          </a:xfrm>
          <a:custGeom>
            <a:avLst/>
            <a:gdLst/>
            <a:ahLst/>
            <a:cxnLst/>
            <a:rect r="r" b="b" t="t" l="l"/>
            <a:pathLst>
              <a:path h="229267" w="303848">
                <a:moveTo>
                  <a:pt x="0" y="0"/>
                </a:moveTo>
                <a:lnTo>
                  <a:pt x="303848" y="0"/>
                </a:lnTo>
                <a:lnTo>
                  <a:pt x="303848" y="229267"/>
                </a:lnTo>
                <a:lnTo>
                  <a:pt x="0" y="22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18064" y="6291712"/>
            <a:ext cx="303848" cy="229267"/>
          </a:xfrm>
          <a:custGeom>
            <a:avLst/>
            <a:gdLst/>
            <a:ahLst/>
            <a:cxnLst/>
            <a:rect r="r" b="b" t="t" l="l"/>
            <a:pathLst>
              <a:path h="229267" w="303848">
                <a:moveTo>
                  <a:pt x="0" y="0"/>
                </a:moveTo>
                <a:lnTo>
                  <a:pt x="303848" y="0"/>
                </a:lnTo>
                <a:lnTo>
                  <a:pt x="303848" y="229267"/>
                </a:lnTo>
                <a:lnTo>
                  <a:pt x="0" y="229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855719" y="5384218"/>
            <a:ext cx="6370811" cy="114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2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Before 2019;</a:t>
            </a:r>
          </a:p>
          <a:p>
            <a:pPr algn="l">
              <a:lnSpc>
                <a:spcPts val="3036"/>
              </a:lnSpc>
            </a:pPr>
            <a:r>
              <a:rPr lang="en-US" sz="22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Without full-text available in English;</a:t>
            </a:r>
          </a:p>
          <a:p>
            <a:pPr algn="l">
              <a:lnSpc>
                <a:spcPts val="3036"/>
              </a:lnSpc>
            </a:pPr>
            <a:r>
              <a:rPr lang="en-US" sz="22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Books, thesis, conference, or review articles.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18064" y="5003218"/>
            <a:ext cx="207212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  <a:spcBef>
                <a:spcPct val="0"/>
              </a:spcBef>
            </a:pPr>
            <a:r>
              <a:rPr lang="en-US" b="true" sz="2500">
                <a:solidFill>
                  <a:srgbClr val="ED1C24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Criteria: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3366" y="3374490"/>
            <a:ext cx="4573641" cy="114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83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Duplicates:</a:t>
            </a:r>
            <a:r>
              <a:rPr lang="en-US" b="true" sz="22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133</a:t>
            </a:r>
          </a:p>
          <a:p>
            <a:pPr algn="just" marL="474983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Abstract Screening:</a:t>
            </a:r>
            <a:r>
              <a:rPr lang="en-US" b="true" sz="22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499</a:t>
            </a:r>
          </a:p>
          <a:p>
            <a:pPr algn="just" marL="474983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Full-text Screening:</a:t>
            </a:r>
            <a:r>
              <a:rPr lang="en-US" b="true" sz="22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56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0652" y="2942170"/>
            <a:ext cx="240694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b="true" sz="2500">
                <a:solidFill>
                  <a:srgbClr val="ED1C24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Excluded: </a:t>
            </a:r>
            <a:r>
              <a:rPr lang="en-US" b="true" sz="25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688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021762" y="6177842"/>
            <a:ext cx="222295" cy="1547622"/>
          </a:xfrm>
          <a:custGeom>
            <a:avLst/>
            <a:gdLst/>
            <a:ahLst/>
            <a:cxnLst/>
            <a:rect r="r" b="b" t="t" l="l"/>
            <a:pathLst>
              <a:path h="1547622" w="222295">
                <a:moveTo>
                  <a:pt x="0" y="0"/>
                </a:moveTo>
                <a:lnTo>
                  <a:pt x="222295" y="0"/>
                </a:lnTo>
                <a:lnTo>
                  <a:pt x="222295" y="1547622"/>
                </a:lnTo>
                <a:lnTo>
                  <a:pt x="0" y="15476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6582" y="3180295"/>
            <a:ext cx="8044877" cy="2162093"/>
            <a:chOff x="0" y="0"/>
            <a:chExt cx="10726503" cy="288279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70535" y="0"/>
              <a:ext cx="10655968" cy="2882790"/>
              <a:chOff x="0" y="0"/>
              <a:chExt cx="2104883" cy="56944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104883" cy="569440"/>
              </a:xfrm>
              <a:custGeom>
                <a:avLst/>
                <a:gdLst/>
                <a:ahLst/>
                <a:cxnLst/>
                <a:rect r="r" b="b" t="t" l="l"/>
                <a:pathLst>
                  <a:path h="569440" w="2104883">
                    <a:moveTo>
                      <a:pt x="0" y="0"/>
                    </a:moveTo>
                    <a:lnTo>
                      <a:pt x="2104883" y="0"/>
                    </a:lnTo>
                    <a:lnTo>
                      <a:pt x="2104883" y="569440"/>
                    </a:lnTo>
                    <a:lnTo>
                      <a:pt x="0" y="569440"/>
                    </a:lnTo>
                    <a:close/>
                  </a:path>
                </a:pathLst>
              </a:custGeom>
              <a:solidFill>
                <a:srgbClr val="696969">
                  <a:alpha val="9804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2104883" cy="6170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5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269661"/>
              <a:ext cx="9965040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5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Search Query </a:t>
              </a:r>
              <a:r>
                <a:rPr lang="en-US" sz="2500">
                  <a:solidFill>
                    <a:srgbClr val="271905"/>
                  </a:solidFill>
                  <a:latin typeface="Inria Serif"/>
                  <a:ea typeface="Inria Serif"/>
                  <a:cs typeface="Inria Serif"/>
                  <a:sym typeface="Inria Serif"/>
                </a:rPr>
                <a:t>(on Title or Abstract)</a:t>
              </a:r>
              <a:r>
                <a:rPr lang="en-US" sz="2500" b="true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393770"/>
              <a:ext cx="10726503" cy="1139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"OCT" </a:t>
              </a:r>
              <a:r>
                <a:rPr lang="en-US" b="true" sz="2500">
                  <a:solidFill>
                    <a:srgbClr val="48668E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AND </a:t>
              </a:r>
              <a:r>
                <a:rPr lang="en-US" b="true" sz="2500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"segmentation" </a:t>
              </a:r>
              <a:r>
                <a:rPr lang="en-US" b="true" sz="2500">
                  <a:solidFill>
                    <a:srgbClr val="48668E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AND</a:t>
              </a:r>
            </a:p>
            <a:p>
              <a:pPr algn="ctr">
                <a:lnSpc>
                  <a:spcPts val="3450"/>
                </a:lnSpc>
                <a:spcBef>
                  <a:spcPct val="0"/>
                </a:spcBef>
              </a:pPr>
              <a:r>
                <a:rPr lang="en-US" b="true" sz="2500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("deep learning" </a:t>
              </a:r>
              <a:r>
                <a:rPr lang="en-US" b="true" sz="2500">
                  <a:solidFill>
                    <a:srgbClr val="E2A106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OR </a:t>
              </a:r>
              <a:r>
                <a:rPr lang="en-US" b="true" sz="2500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"CNN" </a:t>
              </a:r>
              <a:r>
                <a:rPr lang="en-US" b="true" sz="2500">
                  <a:solidFill>
                    <a:srgbClr val="E2A106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OR </a:t>
              </a:r>
              <a:r>
                <a:rPr lang="en-US" b="true" sz="2500">
                  <a:solidFill>
                    <a:srgbClr val="271905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"neural network")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583056" y="9874592"/>
            <a:ext cx="4315797" cy="1483065"/>
          </a:xfrm>
          <a:custGeom>
            <a:avLst/>
            <a:gdLst/>
            <a:ahLst/>
            <a:cxnLst/>
            <a:rect r="r" b="b" t="t" l="l"/>
            <a:pathLst>
              <a:path h="1483065" w="4315797">
                <a:moveTo>
                  <a:pt x="0" y="0"/>
                </a:moveTo>
                <a:lnTo>
                  <a:pt x="4315797" y="0"/>
                </a:lnTo>
                <a:lnTo>
                  <a:pt x="4315797" y="1483065"/>
                </a:lnTo>
                <a:lnTo>
                  <a:pt x="0" y="1483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702438" y="892172"/>
            <a:ext cx="16151357" cy="600775"/>
            <a:chOff x="0" y="0"/>
            <a:chExt cx="21535142" cy="80103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3577567" y="57150"/>
              <a:ext cx="17957575" cy="743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LITERATURE REVIEW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03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509528" y="1837350"/>
            <a:ext cx="5496522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03.A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96432" y="6130217"/>
            <a:ext cx="3825179" cy="158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2" indent="-248286" lvl="1">
              <a:lnSpc>
                <a:spcPts val="3174"/>
              </a:lnSpc>
              <a:buFont typeface="Arial"/>
              <a:buChar char="•"/>
            </a:pPr>
            <a:r>
              <a:rPr lang="en-US" sz="23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PubMed: </a:t>
            </a:r>
            <a:r>
              <a:rPr lang="en-US" b="true" sz="23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398</a:t>
            </a:r>
          </a:p>
          <a:p>
            <a:pPr algn="just" marL="496572" indent="-248286" lvl="1">
              <a:lnSpc>
                <a:spcPts val="3174"/>
              </a:lnSpc>
              <a:buFont typeface="Arial"/>
              <a:buChar char="•"/>
            </a:pPr>
            <a:r>
              <a:rPr lang="en-US" sz="23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IEEE:</a:t>
            </a:r>
            <a:r>
              <a:rPr lang="en-US" b="true" sz="23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105</a:t>
            </a:r>
          </a:p>
          <a:p>
            <a:pPr algn="just" marL="496572" indent="-248286" lvl="1">
              <a:lnSpc>
                <a:spcPts val="3174"/>
              </a:lnSpc>
              <a:buFont typeface="Arial"/>
              <a:buChar char="•"/>
            </a:pPr>
            <a:r>
              <a:rPr lang="en-US" sz="23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ScienceDirect: </a:t>
            </a:r>
            <a:r>
              <a:rPr lang="en-US" b="true" sz="23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125</a:t>
            </a:r>
          </a:p>
          <a:p>
            <a:pPr algn="just" marL="496572" indent="-248286" lvl="1">
              <a:lnSpc>
                <a:spcPts val="3174"/>
              </a:lnSpc>
              <a:buFont typeface="Arial"/>
              <a:buChar char="•"/>
            </a:pPr>
            <a:r>
              <a:rPr lang="en-US" sz="23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ACM:</a:t>
            </a:r>
            <a:r>
              <a:rPr lang="en-US" b="true" sz="2300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80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59275" y="6705670"/>
            <a:ext cx="158845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Databases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05|33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9528" y="1837350"/>
            <a:ext cx="5496522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FLUID SEGMENTATION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03.A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3411743"/>
            <a:ext cx="7435344" cy="4354787"/>
          </a:xfrm>
          <a:custGeom>
            <a:avLst/>
            <a:gdLst/>
            <a:ahLst/>
            <a:cxnLst/>
            <a:rect r="r" b="b" t="t" l="l"/>
            <a:pathLst>
              <a:path h="4354787" w="7435344">
                <a:moveTo>
                  <a:pt x="0" y="0"/>
                </a:moveTo>
                <a:lnTo>
                  <a:pt x="7435344" y="0"/>
                </a:lnTo>
                <a:lnTo>
                  <a:pt x="7435344" y="4354787"/>
                </a:lnTo>
                <a:lnTo>
                  <a:pt x="0" y="435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0984" y="3345068"/>
            <a:ext cx="6992239" cy="543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0"/>
              </a:lnSpc>
            </a:pPr>
          </a:p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Convolutional Neural Networks (CNNs)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b="true" sz="2000">
                <a:solidFill>
                  <a:srgbClr val="4B7738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Inspired by the U-Net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Main approach to the segmentation problem;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Implementations differ on the modules, blocks, or type of convolutions used.</a:t>
            </a:r>
          </a:p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Transformers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b="true" sz="20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Combined with CNNs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, replacing the encoding path or the bottleneck part of the network;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All Transformers work alongside with CNNs.</a:t>
            </a:r>
          </a:p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E48B87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Retinal Delimitation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Common practice to discard irrelevant information;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Easier training and more anatomically coherent results.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02438" y="892172"/>
            <a:ext cx="16151357" cy="600775"/>
            <a:chOff x="0" y="0"/>
            <a:chExt cx="21535142" cy="8010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577567" y="57150"/>
              <a:ext cx="17957575" cy="743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LITERATURE REVIEW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583056" y="9874592"/>
            <a:ext cx="4315797" cy="1483065"/>
          </a:xfrm>
          <a:custGeom>
            <a:avLst/>
            <a:gdLst/>
            <a:ahLst/>
            <a:cxnLst/>
            <a:rect r="r" b="b" t="t" l="l"/>
            <a:pathLst>
              <a:path h="1483065" w="4315797">
                <a:moveTo>
                  <a:pt x="0" y="0"/>
                </a:moveTo>
                <a:lnTo>
                  <a:pt x="4315797" y="0"/>
                </a:lnTo>
                <a:lnTo>
                  <a:pt x="4315797" y="1483065"/>
                </a:lnTo>
                <a:lnTo>
                  <a:pt x="0" y="1483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06|33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83056" y="9874592"/>
            <a:ext cx="4315797" cy="1483065"/>
          </a:xfrm>
          <a:custGeom>
            <a:avLst/>
            <a:gdLst/>
            <a:ahLst/>
            <a:cxnLst/>
            <a:rect r="r" b="b" t="t" l="l"/>
            <a:pathLst>
              <a:path h="1483065" w="4315797">
                <a:moveTo>
                  <a:pt x="0" y="0"/>
                </a:moveTo>
                <a:lnTo>
                  <a:pt x="4315797" y="0"/>
                </a:lnTo>
                <a:lnTo>
                  <a:pt x="4315797" y="1483065"/>
                </a:lnTo>
                <a:lnTo>
                  <a:pt x="0" y="1483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00258" y="3910800"/>
            <a:ext cx="6970615" cy="3286358"/>
          </a:xfrm>
          <a:custGeom>
            <a:avLst/>
            <a:gdLst/>
            <a:ahLst/>
            <a:cxnLst/>
            <a:rect r="r" b="b" t="t" l="l"/>
            <a:pathLst>
              <a:path h="3286358" w="6970615">
                <a:moveTo>
                  <a:pt x="0" y="0"/>
                </a:moveTo>
                <a:lnTo>
                  <a:pt x="6970616" y="0"/>
                </a:lnTo>
                <a:lnTo>
                  <a:pt x="6970616" y="3286357"/>
                </a:lnTo>
                <a:lnTo>
                  <a:pt x="0" y="328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962632"/>
            <a:ext cx="9110256" cy="577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D988A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Inter-slice Super-resolution</a:t>
            </a:r>
            <a:r>
              <a:rPr lang="en-US" b="true" sz="21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b="true" sz="2100">
                <a:solidFill>
                  <a:srgbClr val="D988A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with 2D Networks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Considers </a:t>
            </a:r>
            <a:r>
              <a:rPr lang="en-US" b="true" sz="2000">
                <a:solidFill>
                  <a:srgbClr val="D988AC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two consecutive slices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 and learns to generate one intermediate slice;</a:t>
            </a:r>
          </a:p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B01D09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Intra- and Inter-slice Super-resolution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Usually composed by</a:t>
            </a:r>
            <a:r>
              <a:rPr lang="en-US" b="true" sz="2000">
                <a:solidFill>
                  <a:srgbClr val="E48B87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b="true" sz="2000">
                <a:solidFill>
                  <a:srgbClr val="B01D09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</a:t>
            </a:r>
            <a:r>
              <a:rPr lang="en-US" b="true" sz="2000">
                <a:solidFill>
                  <a:srgbClr val="B01D09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hree networks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: two intra-slice, one inter-slice;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Intra-slice super-resolution is performed on the orthogonal 2D views;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Inter-slice super-resolution is applied simultaneously and </a:t>
            </a:r>
            <a:r>
              <a:rPr lang="en-US" b="true" sz="2000">
                <a:solidFill>
                  <a:srgbClr val="B01D09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mutual supervision between the three axes</a:t>
            </a:r>
            <a:r>
              <a:rPr lang="en-US" sz="2000">
                <a:solidFill>
                  <a:srgbClr val="B01D09"/>
                </a:solidFill>
                <a:latin typeface="Inria Serif"/>
                <a:ea typeface="Inria Serif"/>
                <a:cs typeface="Inria Serif"/>
                <a:sym typeface="Inria Serif"/>
              </a:rPr>
              <a:t> 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occurs.</a:t>
            </a:r>
          </a:p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3D Generative Adversarial Networks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Considers the whole low-resolution volume and outputs a high-resolution one;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b="true" sz="20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Computationally expensive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  <a:p>
            <a:pPr algn="just" marL="453392" indent="-226696" lvl="1">
              <a:lnSpc>
                <a:spcPts val="3150"/>
              </a:lnSpc>
              <a:buFont typeface="Arial"/>
              <a:buChar char="•"/>
            </a:pPr>
            <a:r>
              <a:rPr lang="en-US" b="true" sz="2100">
                <a:solidFill>
                  <a:srgbClr val="0F811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Video</a:t>
            </a:r>
            <a:r>
              <a:rPr lang="en-US" b="true" sz="21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  <a:r>
              <a:rPr lang="en-US" b="true" sz="2100">
                <a:solidFill>
                  <a:srgbClr val="0F811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Frame Interpolation</a:t>
            </a:r>
          </a:p>
          <a:p>
            <a:pPr algn="just" marL="863604" indent="-287868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Can be used as inspiration for intermediate slice generation in medical images</a:t>
            </a: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09528" y="1837350"/>
            <a:ext cx="11982976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INTERMEDIATE SLICE SYNTHESIS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03.B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702438" y="892172"/>
            <a:ext cx="16151357" cy="600775"/>
            <a:chOff x="0" y="0"/>
            <a:chExt cx="21535142" cy="8010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3577567" y="57150"/>
              <a:ext cx="17957575" cy="743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LITERATURE REVIEW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07|33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9528" y="1837350"/>
            <a:ext cx="11982976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INTERMEDIATE SLICE SYNTHESIS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03.B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372894" y="2720109"/>
            <a:ext cx="8864312" cy="3534644"/>
          </a:xfrm>
          <a:custGeom>
            <a:avLst/>
            <a:gdLst/>
            <a:ahLst/>
            <a:cxnLst/>
            <a:rect r="r" b="b" t="t" l="l"/>
            <a:pathLst>
              <a:path h="3534644" w="8864312">
                <a:moveTo>
                  <a:pt x="0" y="0"/>
                </a:moveTo>
                <a:lnTo>
                  <a:pt x="8864312" y="0"/>
                </a:lnTo>
                <a:lnTo>
                  <a:pt x="8864312" y="3534645"/>
                </a:lnTo>
                <a:lnTo>
                  <a:pt x="0" y="3534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089" y="2720109"/>
            <a:ext cx="5604326" cy="5529268"/>
          </a:xfrm>
          <a:custGeom>
            <a:avLst/>
            <a:gdLst/>
            <a:ahLst/>
            <a:cxnLst/>
            <a:rect r="r" b="b" t="t" l="l"/>
            <a:pathLst>
              <a:path h="5529268" w="5604326">
                <a:moveTo>
                  <a:pt x="0" y="0"/>
                </a:moveTo>
                <a:lnTo>
                  <a:pt x="5604326" y="0"/>
                </a:lnTo>
                <a:lnTo>
                  <a:pt x="5604326" y="5529268"/>
                </a:lnTo>
                <a:lnTo>
                  <a:pt x="0" y="552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54402" y="6226179"/>
            <a:ext cx="9101296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</a:p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[3] H. Zhang et al., “A novel GAN-based three-axis mutually supervised super-resolution reconstruction method for rectal cancer MR image”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Computer Methods and Programs in Biomedicine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vol. 257, p. 108426, 2024.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702438" y="892172"/>
            <a:ext cx="16151357" cy="600775"/>
            <a:chOff x="0" y="0"/>
            <a:chExt cx="21535142" cy="8010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3577567" y="57150"/>
              <a:ext cx="17957575" cy="743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LITERATURE REVIEW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583056" y="9874592"/>
            <a:ext cx="4315797" cy="1483065"/>
          </a:xfrm>
          <a:custGeom>
            <a:avLst/>
            <a:gdLst/>
            <a:ahLst/>
            <a:cxnLst/>
            <a:rect r="r" b="b" t="t" l="l"/>
            <a:pathLst>
              <a:path h="1483065" w="4315797">
                <a:moveTo>
                  <a:pt x="0" y="0"/>
                </a:moveTo>
                <a:lnTo>
                  <a:pt x="4315797" y="0"/>
                </a:lnTo>
                <a:lnTo>
                  <a:pt x="4315797" y="1483065"/>
                </a:lnTo>
                <a:lnTo>
                  <a:pt x="0" y="14830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08|33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7264" y="8443710"/>
            <a:ext cx="5815976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[2] E. López-Varela et al., “Generation of synthetic intermediate slices in 3D OCT cubes for improving pathology detection and monitoring” </a:t>
            </a:r>
            <a:r>
              <a:rPr lang="en-US" sz="14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Computers in Biology and Medicine</a:t>
            </a:r>
            <a:r>
              <a:rPr lang="en-US" sz="14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vol. 163, p. 107214, 2023.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77" t="-37474" r="0" b="-2310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0090791" y="-9660096"/>
            <a:ext cx="1018934" cy="21591707"/>
            <a:chOff x="0" y="0"/>
            <a:chExt cx="268361" cy="56867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361" cy="5686705"/>
            </a:xfrm>
            <a:custGeom>
              <a:avLst/>
              <a:gdLst/>
              <a:ahLst/>
              <a:cxnLst/>
              <a:rect r="r" b="b" t="t" l="l"/>
              <a:pathLst>
                <a:path h="5686705" w="268361">
                  <a:moveTo>
                    <a:pt x="0" y="0"/>
                  </a:moveTo>
                  <a:lnTo>
                    <a:pt x="268361" y="0"/>
                  </a:lnTo>
                  <a:lnTo>
                    <a:pt x="268361" y="5686705"/>
                  </a:lnTo>
                  <a:lnTo>
                    <a:pt x="0" y="5686705"/>
                  </a:lnTo>
                  <a:close/>
                </a:path>
              </a:pathLst>
            </a:custGeom>
            <a:solidFill>
              <a:srgbClr val="2550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68361" cy="5743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02438" y="892172"/>
            <a:ext cx="16151357" cy="610422"/>
            <a:chOff x="0" y="0"/>
            <a:chExt cx="21535142" cy="8138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77567" y="57150"/>
              <a:ext cx="17957575" cy="756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45"/>
                </a:lnSpc>
              </a:pPr>
              <a:r>
                <a:rPr lang="en-US" b="true" sz="4043" u="sng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MATERIALS</a:t>
              </a:r>
              <a:r>
                <a:rPr lang="en-US" b="true" sz="4043">
                  <a:solidFill>
                    <a:srgbClr val="FFFFFF"/>
                  </a:solidFill>
                  <a:latin typeface="Inria Serif Bold"/>
                  <a:ea typeface="Inria Serif Bold"/>
                  <a:cs typeface="Inria Serif Bold"/>
                  <a:sym typeface="Inria Serif Bold"/>
                </a:rPr>
                <a:t> AND METHODS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138785" cy="734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45"/>
                </a:lnSpc>
              </a:pPr>
              <a:r>
                <a:rPr lang="en-US" sz="4043" b="true">
                  <a:solidFill>
                    <a:srgbClr val="FFFFFF"/>
                  </a:solidFill>
                  <a:latin typeface="Fira Code Bold"/>
                  <a:ea typeface="Fira Code Bold"/>
                  <a:cs typeface="Fira Code Bold"/>
                  <a:sym typeface="Fira Code Bold"/>
                </a:rPr>
                <a:t>04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09528" y="1837350"/>
            <a:ext cx="11982976" cy="51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0"/>
              </a:lnSpc>
            </a:pPr>
            <a:r>
              <a:rPr lang="en-US" b="true" sz="3781">
                <a:solidFill>
                  <a:srgbClr val="27190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DATASETS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846875"/>
            <a:ext cx="2201739" cy="50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0"/>
              </a:lnSpc>
            </a:pPr>
            <a:r>
              <a:rPr lang="en-US" sz="3781" b="true">
                <a:solidFill>
                  <a:srgbClr val="271905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04.A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8870" y="3204420"/>
            <a:ext cx="7224655" cy="267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US" sz="210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RETOUCH [4]:</a:t>
            </a:r>
          </a:p>
          <a:p>
            <a:pPr algn="just" marL="431804" indent="-21590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One of the most popular datasets for retinal fluid segmentation in OCT exams;</a:t>
            </a:r>
          </a:p>
          <a:p>
            <a:pPr algn="just" marL="431804" indent="-21590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D526D"/>
                </a:solidFill>
                <a:latin typeface="Inria Serif"/>
                <a:ea typeface="Inria Serif"/>
                <a:cs typeface="Inria Serif"/>
                <a:sym typeface="Inria Serif"/>
              </a:rPr>
              <a:t>Large dataset with 112 volumes and 11334 B-scans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4" indent="-21590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E2A106"/>
                </a:solidFill>
                <a:latin typeface="Inria Serif"/>
                <a:ea typeface="Inria Serif"/>
                <a:cs typeface="Inria Serif"/>
                <a:sym typeface="Inria Serif"/>
              </a:rPr>
              <a:t>Volumes from three different devices (Spectralis, Cirrus, and Topcon)</a:t>
            </a:r>
            <a:r>
              <a:rPr lang="en-US" sz="20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;</a:t>
            </a:r>
          </a:p>
          <a:p>
            <a:pPr algn="just" marL="431804" indent="-215902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Inria Serif"/>
                <a:ea typeface="Inria Serif"/>
                <a:cs typeface="Inria Serif"/>
                <a:sym typeface="Inria Serif"/>
              </a:rPr>
              <a:t>Constant volume size for the same vendor.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98628" y="6281808"/>
            <a:ext cx="4865795" cy="742035"/>
            <a:chOff x="0" y="0"/>
            <a:chExt cx="1281526" cy="1954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1526" cy="195433"/>
            </a:xfrm>
            <a:custGeom>
              <a:avLst/>
              <a:gdLst/>
              <a:ahLst/>
              <a:cxnLst/>
              <a:rect r="r" b="b" t="t" l="l"/>
              <a:pathLst>
                <a:path h="195433" w="1281526">
                  <a:moveTo>
                    <a:pt x="0" y="0"/>
                  </a:moveTo>
                  <a:lnTo>
                    <a:pt x="1281526" y="0"/>
                  </a:lnTo>
                  <a:lnTo>
                    <a:pt x="1281526" y="195433"/>
                  </a:lnTo>
                  <a:lnTo>
                    <a:pt x="0" y="195433"/>
                  </a:lnTo>
                  <a:close/>
                </a:path>
              </a:pathLst>
            </a:custGeom>
            <a:solidFill>
              <a:srgbClr val="696969">
                <a:alpha val="19608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81526" cy="252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363223" y="6423926"/>
            <a:ext cx="4475734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Provides </a:t>
            </a:r>
            <a:r>
              <a:rPr lang="en-US" b="true" sz="2200">
                <a:solidFill>
                  <a:srgbClr val="3D526D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QUANTITY </a:t>
            </a:r>
            <a:r>
              <a:rPr lang="en-US" b="true" sz="2200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and </a:t>
            </a:r>
            <a:r>
              <a:rPr lang="en-US" b="true" sz="2200">
                <a:solidFill>
                  <a:srgbClr val="E2A106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VARIETY 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863312" y="3423672"/>
            <a:ext cx="1235316" cy="3229154"/>
          </a:xfrm>
          <a:prstGeom prst="line">
            <a:avLst/>
          </a:prstGeom>
          <a:ln cap="flat" w="28575">
            <a:solidFill>
              <a:srgbClr val="000000">
                <a:alpha val="13725"/>
              </a:srgbClr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9847527" y="3944555"/>
            <a:ext cx="7940359" cy="2487497"/>
            <a:chOff x="0" y="0"/>
            <a:chExt cx="10587145" cy="33166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23652" cy="3316662"/>
            </a:xfrm>
            <a:custGeom>
              <a:avLst/>
              <a:gdLst/>
              <a:ahLst/>
              <a:cxnLst/>
              <a:rect r="r" b="b" t="t" l="l"/>
              <a:pathLst>
                <a:path h="3316662" w="3423652">
                  <a:moveTo>
                    <a:pt x="0" y="0"/>
                  </a:moveTo>
                  <a:lnTo>
                    <a:pt x="3423652" y="0"/>
                  </a:lnTo>
                  <a:lnTo>
                    <a:pt x="3423652" y="3316662"/>
                  </a:lnTo>
                  <a:lnTo>
                    <a:pt x="0" y="3316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581747" y="0"/>
              <a:ext cx="3423652" cy="3316662"/>
            </a:xfrm>
            <a:custGeom>
              <a:avLst/>
              <a:gdLst/>
              <a:ahLst/>
              <a:cxnLst/>
              <a:rect r="r" b="b" t="t" l="l"/>
              <a:pathLst>
                <a:path h="3316662" w="3423652">
                  <a:moveTo>
                    <a:pt x="0" y="0"/>
                  </a:moveTo>
                  <a:lnTo>
                    <a:pt x="3423651" y="0"/>
                  </a:lnTo>
                  <a:lnTo>
                    <a:pt x="3423651" y="3316662"/>
                  </a:lnTo>
                  <a:lnTo>
                    <a:pt x="0" y="3316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163493" y="0"/>
              <a:ext cx="3423652" cy="3316662"/>
            </a:xfrm>
            <a:custGeom>
              <a:avLst/>
              <a:gdLst/>
              <a:ahLst/>
              <a:cxnLst/>
              <a:rect r="r" b="b" t="t" l="l"/>
              <a:pathLst>
                <a:path h="3316662" w="3423652">
                  <a:moveTo>
                    <a:pt x="0" y="0"/>
                  </a:moveTo>
                  <a:lnTo>
                    <a:pt x="3423652" y="0"/>
                  </a:lnTo>
                  <a:lnTo>
                    <a:pt x="3423652" y="3316662"/>
                  </a:lnTo>
                  <a:lnTo>
                    <a:pt x="0" y="3316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559600" y="8225438"/>
            <a:ext cx="1613892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[4] H. Bogunović et al., “RETOUCH: The Retinal OCT Fluid Detection and Segmentation Benchmark and Challenge” </a:t>
            </a:r>
            <a:r>
              <a:rPr lang="en-US" sz="1500" i="true">
                <a:solidFill>
                  <a:srgbClr val="271905"/>
                </a:solidFill>
                <a:latin typeface="Inria Serif Italics"/>
                <a:ea typeface="Inria Serif Italics"/>
                <a:cs typeface="Inria Serif Italics"/>
                <a:sym typeface="Inria Serif Italics"/>
              </a:rPr>
              <a:t>IEEE Transactions on Medical Imaging</a:t>
            </a:r>
            <a:r>
              <a:rPr lang="en-US" sz="15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, vol. 38, pp. 1858–1874, 2019.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47527" y="6502643"/>
            <a:ext cx="2564868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Spectralis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68617" y="9415107"/>
            <a:ext cx="1701612" cy="31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95"/>
              </a:lnSpc>
            </a:pPr>
            <a:r>
              <a:rPr lang="en-US" sz="1796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09|33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47527" y="6502643"/>
            <a:ext cx="7937504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Cirrus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57862" y="6502643"/>
            <a:ext cx="7937504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271905"/>
                </a:solidFill>
                <a:latin typeface="Inria Serif"/>
                <a:ea typeface="Inria Serif"/>
                <a:cs typeface="Inria Serif"/>
                <a:sym typeface="Inria Serif"/>
              </a:rPr>
              <a:t>Topcon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DAGr7hLuc8Y</dc:identifier>
  <dcterms:modified xsi:type="dcterms:W3CDTF">2011-08-01T06:04:30Z</dcterms:modified>
  <cp:revision>1</cp:revision>
  <dc:title>Defesa_Tese</dc:title>
</cp:coreProperties>
</file>